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78"/>
  </p:notesMasterIdLst>
  <p:handoutMasterIdLst>
    <p:handoutMasterId r:id="rId79"/>
  </p:handoutMasterIdLst>
  <p:sldIdLst>
    <p:sldId id="270" r:id="rId2"/>
    <p:sldId id="271" r:id="rId3"/>
    <p:sldId id="284" r:id="rId4"/>
    <p:sldId id="372" r:id="rId5"/>
    <p:sldId id="274" r:id="rId6"/>
    <p:sldId id="373" r:id="rId7"/>
    <p:sldId id="380" r:id="rId8"/>
    <p:sldId id="382" r:id="rId9"/>
    <p:sldId id="383" r:id="rId10"/>
    <p:sldId id="272" r:id="rId11"/>
    <p:sldId id="285" r:id="rId12"/>
    <p:sldId id="286" r:id="rId13"/>
    <p:sldId id="287" r:id="rId14"/>
    <p:sldId id="288" r:id="rId15"/>
    <p:sldId id="298" r:id="rId16"/>
    <p:sldId id="292" r:id="rId17"/>
    <p:sldId id="377" r:id="rId18"/>
    <p:sldId id="384" r:id="rId19"/>
    <p:sldId id="291" r:id="rId20"/>
    <p:sldId id="290" r:id="rId21"/>
    <p:sldId id="293" r:id="rId22"/>
    <p:sldId id="294" r:id="rId23"/>
    <p:sldId id="393" r:id="rId24"/>
    <p:sldId id="295" r:id="rId25"/>
    <p:sldId id="394" r:id="rId26"/>
    <p:sldId id="296" r:id="rId27"/>
    <p:sldId id="300" r:id="rId28"/>
    <p:sldId id="299" r:id="rId29"/>
    <p:sldId id="398" r:id="rId30"/>
    <p:sldId id="389" r:id="rId31"/>
    <p:sldId id="401" r:id="rId32"/>
    <p:sldId id="404" r:id="rId33"/>
    <p:sldId id="418" r:id="rId34"/>
    <p:sldId id="409" r:id="rId35"/>
    <p:sldId id="410" r:id="rId36"/>
    <p:sldId id="411" r:id="rId37"/>
    <p:sldId id="390" r:id="rId38"/>
    <p:sldId id="392" r:id="rId39"/>
    <p:sldId id="320" r:id="rId40"/>
    <p:sldId id="326" r:id="rId41"/>
    <p:sldId id="420" r:id="rId42"/>
    <p:sldId id="366" r:id="rId43"/>
    <p:sldId id="316" r:id="rId44"/>
    <p:sldId id="317" r:id="rId45"/>
    <p:sldId id="325" r:id="rId46"/>
    <p:sldId id="421" r:id="rId47"/>
    <p:sldId id="426" r:id="rId48"/>
    <p:sldId id="429" r:id="rId49"/>
    <p:sldId id="319" r:id="rId50"/>
    <p:sldId id="328" r:id="rId51"/>
    <p:sldId id="329" r:id="rId52"/>
    <p:sldId id="331" r:id="rId53"/>
    <p:sldId id="332" r:id="rId54"/>
    <p:sldId id="333" r:id="rId55"/>
    <p:sldId id="318" r:id="rId56"/>
    <p:sldId id="352" r:id="rId57"/>
    <p:sldId id="353" r:id="rId58"/>
    <p:sldId id="336" r:id="rId59"/>
    <p:sldId id="335" r:id="rId60"/>
    <p:sldId id="337" r:id="rId61"/>
    <p:sldId id="435" r:id="rId62"/>
    <p:sldId id="437" r:id="rId63"/>
    <p:sldId id="422" r:id="rId64"/>
    <p:sldId id="438" r:id="rId65"/>
    <p:sldId id="441" r:id="rId66"/>
    <p:sldId id="443" r:id="rId67"/>
    <p:sldId id="356" r:id="rId68"/>
    <p:sldId id="357" r:id="rId69"/>
    <p:sldId id="358" r:id="rId70"/>
    <p:sldId id="360" r:id="rId71"/>
    <p:sldId id="446" r:id="rId72"/>
    <p:sldId id="445" r:id="rId73"/>
    <p:sldId id="361" r:id="rId74"/>
    <p:sldId id="362" r:id="rId75"/>
    <p:sldId id="363" r:id="rId76"/>
    <p:sldId id="449" r:id="rId77"/>
  </p:sldIdLst>
  <p:sldSz cx="9144000" cy="6858000" type="screen4x3"/>
  <p:notesSz cx="10234613" cy="709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A53D"/>
    <a:srgbClr val="919838"/>
    <a:srgbClr val="C5CB73"/>
    <a:srgbClr val="7B96AB"/>
    <a:srgbClr val="7A96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9" autoAdjust="0"/>
    <p:restoredTop sz="94660"/>
  </p:normalViewPr>
  <p:slideViewPr>
    <p:cSldViewPr>
      <p:cViewPr varScale="1">
        <p:scale>
          <a:sx n="97" d="100"/>
          <a:sy n="97" d="100"/>
        </p:scale>
        <p:origin x="32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434998" cy="354965"/>
          </a:xfrm>
          <a:prstGeom prst="rect">
            <a:avLst/>
          </a:prstGeom>
        </p:spPr>
        <p:txBody>
          <a:bodyPr vert="horz" lIns="94320" tIns="47160" rIns="94320" bIns="47160" rtlCol="0"/>
          <a:lstStyle>
            <a:lvl1pPr algn="l">
              <a:defRPr sz="1200"/>
            </a:lvl1pPr>
          </a:lstStyle>
          <a:p>
            <a:endParaRPr lang="en-AU"/>
          </a:p>
        </p:txBody>
      </p:sp>
      <p:sp>
        <p:nvSpPr>
          <p:cNvPr id="3" name="Date Placeholder 2"/>
          <p:cNvSpPr>
            <a:spLocks noGrp="1"/>
          </p:cNvSpPr>
          <p:nvPr>
            <p:ph type="dt" sz="quarter" idx="1"/>
          </p:nvPr>
        </p:nvSpPr>
        <p:spPr>
          <a:xfrm>
            <a:off x="5797248" y="1"/>
            <a:ext cx="4434998" cy="354965"/>
          </a:xfrm>
          <a:prstGeom prst="rect">
            <a:avLst/>
          </a:prstGeom>
        </p:spPr>
        <p:txBody>
          <a:bodyPr vert="horz" lIns="94320" tIns="47160" rIns="94320" bIns="47160" rtlCol="0"/>
          <a:lstStyle>
            <a:lvl1pPr algn="r">
              <a:defRPr sz="1200"/>
            </a:lvl1pPr>
          </a:lstStyle>
          <a:p>
            <a:fld id="{F9FF50E2-4BB7-43D8-9F6A-1CF84D5409CE}" type="datetimeFigureOut">
              <a:rPr lang="en-AU" smtClean="0"/>
              <a:pPr/>
              <a:t>15/06/2024</a:t>
            </a:fld>
            <a:endParaRPr lang="en-AU"/>
          </a:p>
        </p:txBody>
      </p:sp>
      <p:sp>
        <p:nvSpPr>
          <p:cNvPr id="4" name="Footer Placeholder 3"/>
          <p:cNvSpPr>
            <a:spLocks noGrp="1"/>
          </p:cNvSpPr>
          <p:nvPr>
            <p:ph type="ftr" sz="quarter" idx="2"/>
          </p:nvPr>
        </p:nvSpPr>
        <p:spPr>
          <a:xfrm>
            <a:off x="2" y="6743104"/>
            <a:ext cx="4434998" cy="354965"/>
          </a:xfrm>
          <a:prstGeom prst="rect">
            <a:avLst/>
          </a:prstGeom>
        </p:spPr>
        <p:txBody>
          <a:bodyPr vert="horz" lIns="94320" tIns="47160" rIns="94320" bIns="47160" rtlCol="0" anchor="b"/>
          <a:lstStyle>
            <a:lvl1pPr algn="l">
              <a:defRPr sz="1200"/>
            </a:lvl1pPr>
          </a:lstStyle>
          <a:p>
            <a:endParaRPr lang="en-AU"/>
          </a:p>
        </p:txBody>
      </p:sp>
      <p:sp>
        <p:nvSpPr>
          <p:cNvPr id="5" name="Slide Number Placeholder 4"/>
          <p:cNvSpPr>
            <a:spLocks noGrp="1"/>
          </p:cNvSpPr>
          <p:nvPr>
            <p:ph type="sldNum" sz="quarter" idx="3"/>
          </p:nvPr>
        </p:nvSpPr>
        <p:spPr>
          <a:xfrm>
            <a:off x="5797248" y="6743104"/>
            <a:ext cx="4434998" cy="354965"/>
          </a:xfrm>
          <a:prstGeom prst="rect">
            <a:avLst/>
          </a:prstGeom>
        </p:spPr>
        <p:txBody>
          <a:bodyPr vert="horz" lIns="94320" tIns="47160" rIns="94320" bIns="47160" rtlCol="0" anchor="b"/>
          <a:lstStyle>
            <a:lvl1pPr algn="r">
              <a:defRPr sz="1200"/>
            </a:lvl1pPr>
          </a:lstStyle>
          <a:p>
            <a:fld id="{C01CFB4B-A986-4A0F-97C8-3CECD8C9C805}" type="slidenum">
              <a:rPr lang="en-AU" smtClean="0"/>
              <a:pPr/>
              <a:t>‹#›</a:t>
            </a:fld>
            <a:endParaRPr lang="en-AU"/>
          </a:p>
        </p:txBody>
      </p:sp>
    </p:spTree>
    <p:extLst>
      <p:ext uri="{BB962C8B-B14F-4D97-AF65-F5344CB8AC3E}">
        <p14:creationId xmlns:p14="http://schemas.microsoft.com/office/powerpoint/2010/main" val="1441916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434998" cy="354965"/>
          </a:xfrm>
          <a:prstGeom prst="rect">
            <a:avLst/>
          </a:prstGeom>
        </p:spPr>
        <p:txBody>
          <a:bodyPr vert="horz" lIns="94320" tIns="47160" rIns="94320" bIns="47160" rtlCol="0"/>
          <a:lstStyle>
            <a:lvl1pPr algn="l">
              <a:defRPr sz="1200"/>
            </a:lvl1pPr>
          </a:lstStyle>
          <a:p>
            <a:endParaRPr lang="en-AU"/>
          </a:p>
        </p:txBody>
      </p:sp>
      <p:sp>
        <p:nvSpPr>
          <p:cNvPr id="3" name="Date Placeholder 2"/>
          <p:cNvSpPr>
            <a:spLocks noGrp="1"/>
          </p:cNvSpPr>
          <p:nvPr>
            <p:ph type="dt" idx="1"/>
          </p:nvPr>
        </p:nvSpPr>
        <p:spPr>
          <a:xfrm>
            <a:off x="5797248" y="1"/>
            <a:ext cx="4434998" cy="354965"/>
          </a:xfrm>
          <a:prstGeom prst="rect">
            <a:avLst/>
          </a:prstGeom>
        </p:spPr>
        <p:txBody>
          <a:bodyPr vert="horz" lIns="94320" tIns="47160" rIns="94320" bIns="47160" rtlCol="0"/>
          <a:lstStyle>
            <a:lvl1pPr algn="r">
              <a:defRPr sz="1200"/>
            </a:lvl1pPr>
          </a:lstStyle>
          <a:p>
            <a:fld id="{FD1EEEEC-6F08-4DE3-88EC-1ECDACEB910A}" type="datetimeFigureOut">
              <a:rPr lang="en-US" smtClean="0"/>
              <a:pPr/>
              <a:t>6/15/2024</a:t>
            </a:fld>
            <a:endParaRPr lang="en-AU"/>
          </a:p>
        </p:txBody>
      </p:sp>
      <p:sp>
        <p:nvSpPr>
          <p:cNvPr id="4" name="Slide Image Placeholder 3"/>
          <p:cNvSpPr>
            <a:spLocks noGrp="1" noRot="1" noChangeAspect="1"/>
          </p:cNvSpPr>
          <p:nvPr>
            <p:ph type="sldImg" idx="2"/>
          </p:nvPr>
        </p:nvSpPr>
        <p:spPr>
          <a:xfrm>
            <a:off x="3343275" y="533400"/>
            <a:ext cx="3548063" cy="2660650"/>
          </a:xfrm>
          <a:prstGeom prst="rect">
            <a:avLst/>
          </a:prstGeom>
          <a:noFill/>
          <a:ln w="12700">
            <a:solidFill>
              <a:prstClr val="black"/>
            </a:solidFill>
          </a:ln>
        </p:spPr>
        <p:txBody>
          <a:bodyPr vert="horz" lIns="94320" tIns="47160" rIns="94320" bIns="47160" rtlCol="0" anchor="ctr"/>
          <a:lstStyle/>
          <a:p>
            <a:endParaRPr lang="en-AU"/>
          </a:p>
        </p:txBody>
      </p:sp>
      <p:sp>
        <p:nvSpPr>
          <p:cNvPr id="5" name="Notes Placeholder 4"/>
          <p:cNvSpPr>
            <a:spLocks noGrp="1"/>
          </p:cNvSpPr>
          <p:nvPr>
            <p:ph type="body" sz="quarter" idx="3"/>
          </p:nvPr>
        </p:nvSpPr>
        <p:spPr>
          <a:xfrm>
            <a:off x="1023462" y="3372169"/>
            <a:ext cx="8187690" cy="3194685"/>
          </a:xfrm>
          <a:prstGeom prst="rect">
            <a:avLst/>
          </a:prstGeom>
        </p:spPr>
        <p:txBody>
          <a:bodyPr vert="horz" lIns="94320" tIns="47160" rIns="94320" bIns="4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2" y="6743104"/>
            <a:ext cx="4434998" cy="354965"/>
          </a:xfrm>
          <a:prstGeom prst="rect">
            <a:avLst/>
          </a:prstGeom>
        </p:spPr>
        <p:txBody>
          <a:bodyPr vert="horz" lIns="94320" tIns="47160" rIns="94320" bIns="47160" rtlCol="0" anchor="b"/>
          <a:lstStyle>
            <a:lvl1pPr algn="l">
              <a:defRPr sz="1200"/>
            </a:lvl1pPr>
          </a:lstStyle>
          <a:p>
            <a:endParaRPr lang="en-AU"/>
          </a:p>
        </p:txBody>
      </p:sp>
      <p:sp>
        <p:nvSpPr>
          <p:cNvPr id="7" name="Slide Number Placeholder 6"/>
          <p:cNvSpPr>
            <a:spLocks noGrp="1"/>
          </p:cNvSpPr>
          <p:nvPr>
            <p:ph type="sldNum" sz="quarter" idx="5"/>
          </p:nvPr>
        </p:nvSpPr>
        <p:spPr>
          <a:xfrm>
            <a:off x="5797248" y="6743104"/>
            <a:ext cx="4434998" cy="354965"/>
          </a:xfrm>
          <a:prstGeom prst="rect">
            <a:avLst/>
          </a:prstGeom>
        </p:spPr>
        <p:txBody>
          <a:bodyPr vert="horz" lIns="94320" tIns="47160" rIns="94320" bIns="47160" rtlCol="0" anchor="b"/>
          <a:lstStyle>
            <a:lvl1pPr algn="r">
              <a:defRPr sz="1200"/>
            </a:lvl1pPr>
          </a:lstStyle>
          <a:p>
            <a:fld id="{DB98D5E1-85DC-4E3F-A79A-9A4FF9F087A3}" type="slidenum">
              <a:rPr lang="en-AU" smtClean="0"/>
              <a:pPr/>
              <a:t>‹#›</a:t>
            </a:fld>
            <a:endParaRPr lang="en-AU"/>
          </a:p>
        </p:txBody>
      </p:sp>
    </p:spTree>
    <p:extLst>
      <p:ext uri="{BB962C8B-B14F-4D97-AF65-F5344CB8AC3E}">
        <p14:creationId xmlns:p14="http://schemas.microsoft.com/office/powerpoint/2010/main" val="2382848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7" name="Rectangle 16"/>
          <p:cNvSpPr/>
          <p:nvPr/>
        </p:nvSpPr>
        <p:spPr>
          <a:xfrm>
            <a:off x="0" y="2438400"/>
            <a:ext cx="9144000" cy="457200"/>
          </a:xfrm>
          <a:prstGeom prst="rect">
            <a:avLst/>
          </a:prstGeom>
          <a:solidFill>
            <a:schemeClr val="accent1">
              <a:shade val="75000"/>
            </a:schemeClr>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1" name="Rectangle 30"/>
          <p:cNvSpPr/>
          <p:nvPr/>
        </p:nvSpPr>
        <p:spPr>
          <a:xfrm>
            <a:off x="0" y="914400"/>
            <a:ext cx="9144000" cy="1524000"/>
          </a:xfrm>
          <a:prstGeom prst="rect">
            <a:avLst/>
          </a:prstGeom>
          <a:solidFill>
            <a:srgbClr val="000000">
              <a:alpha val="89800"/>
            </a:srgbClr>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Date Placeholder 9"/>
          <p:cNvSpPr>
            <a:spLocks noGrp="1"/>
          </p:cNvSpPr>
          <p:nvPr>
            <p:ph type="dt" sz="half" idx="10"/>
          </p:nvPr>
        </p:nvSpPr>
        <p:spPr/>
        <p:txBody>
          <a:bodyPr rtlCol="0"/>
          <a:lstStyle/>
          <a:p>
            <a:fld id="{A30A081E-8B1B-4601-AE88-63B0E2696962}" type="datetimeFigureOut">
              <a:rPr lang="en-US" smtClean="0"/>
              <a:pPr/>
              <a:t>6/15/2024</a:t>
            </a:fld>
            <a:endParaRPr lang="en-AU"/>
          </a:p>
        </p:txBody>
      </p:sp>
      <p:sp>
        <p:nvSpPr>
          <p:cNvPr id="11" name="Slide Number Placeholder 10"/>
          <p:cNvSpPr>
            <a:spLocks noGrp="1"/>
          </p:cNvSpPr>
          <p:nvPr>
            <p:ph type="sldNum" sz="quarter" idx="11"/>
          </p:nvPr>
        </p:nvSpPr>
        <p:spPr/>
        <p:txBody>
          <a:bodyPr rtlCol="0"/>
          <a:lstStyle/>
          <a:p>
            <a:fld id="{140D37E8-8EEB-4696-B446-4D66D14D5A76}" type="slidenum">
              <a:rPr lang="en-AU" smtClean="0"/>
              <a:pPr/>
              <a:t>‹#›</a:t>
            </a:fld>
            <a:endParaRPr lang="en-AU"/>
          </a:p>
        </p:txBody>
      </p:sp>
      <p:sp>
        <p:nvSpPr>
          <p:cNvPr id="12" name="Footer Placeholder 11"/>
          <p:cNvSpPr>
            <a:spLocks noGrp="1"/>
          </p:cNvSpPr>
          <p:nvPr>
            <p:ph type="ftr" sz="quarter" idx="12"/>
          </p:nvPr>
        </p:nvSpPr>
        <p:spPr/>
        <p:txBody>
          <a:bodyPr rtlCol="0"/>
          <a:lstStyle/>
          <a:p>
            <a:endParaRPr lang="en-AU"/>
          </a:p>
        </p:txBody>
      </p:sp>
      <p:sp>
        <p:nvSpPr>
          <p:cNvPr id="9" name="Subtitle 8"/>
          <p:cNvSpPr>
            <a:spLocks noGrp="1"/>
          </p:cNvSpPr>
          <p:nvPr>
            <p:ph type="subTitle" idx="1"/>
          </p:nvPr>
        </p:nvSpPr>
        <p:spPr>
          <a:xfrm>
            <a:off x="457200" y="2476108"/>
            <a:ext cx="8305800" cy="381000"/>
          </a:xfrm>
        </p:spPr>
        <p:txBody>
          <a:bodyPr>
            <a:noAutofit/>
          </a:bodyPr>
          <a:lstStyle>
            <a:lvl1pPr marL="0" indent="0" algn="l">
              <a:buNone/>
              <a:defRPr sz="2000" spc="100" baseline="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Title 27"/>
          <p:cNvSpPr>
            <a:spLocks noGrp="1"/>
          </p:cNvSpPr>
          <p:nvPr>
            <p:ph type="ctrTitle"/>
          </p:nvPr>
        </p:nvSpPr>
        <p:spPr>
          <a:xfrm>
            <a:off x="457200" y="1066800"/>
            <a:ext cx="8305800" cy="1295400"/>
          </a:xfrm>
        </p:spPr>
        <p:txBody>
          <a:bodyPr anchor="ctr" anchorCtr="0">
            <a:noAutofit/>
          </a:bodyPr>
          <a:lstStyle>
            <a:lvl1pPr algn="l">
              <a:defRPr sz="4800" cap="all" spc="-100" baseline="0">
                <a:solidFill>
                  <a:srgbClr val="FFFFFF"/>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0A081E-8B1B-4601-AE88-63B0E2696962}"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40D37E8-8EEB-4696-B446-4D66D14D5A76}"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0A081E-8B1B-4601-AE88-63B0E2696962}"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40D37E8-8EEB-4696-B446-4D66D14D5A76}" type="slidenum">
              <a:rPr lang="en-AU" smtClean="0"/>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0" y="1301926"/>
            <a:ext cx="9144000" cy="45720"/>
          </a:xfrm>
          <a:prstGeom prst="rect">
            <a:avLst/>
          </a:prstGeom>
          <a:solidFill>
            <a:schemeClr val="accent1"/>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0" name="Date Placeholder 9"/>
          <p:cNvSpPr>
            <a:spLocks noGrp="1"/>
          </p:cNvSpPr>
          <p:nvPr>
            <p:ph type="dt" sz="half" idx="14"/>
          </p:nvPr>
        </p:nvSpPr>
        <p:spPr/>
        <p:txBody>
          <a:bodyPr rtlCol="0"/>
          <a:lstStyle/>
          <a:p>
            <a:fld id="{A30A081E-8B1B-4601-AE88-63B0E2696962}" type="datetimeFigureOut">
              <a:rPr lang="en-US" smtClean="0"/>
              <a:pPr/>
              <a:t>6/15/2024</a:t>
            </a:fld>
            <a:endParaRPr lang="en-AU"/>
          </a:p>
        </p:txBody>
      </p:sp>
      <p:sp>
        <p:nvSpPr>
          <p:cNvPr id="11" name="Slide Number Placeholder 10"/>
          <p:cNvSpPr>
            <a:spLocks noGrp="1"/>
          </p:cNvSpPr>
          <p:nvPr>
            <p:ph type="sldNum" sz="quarter" idx="15"/>
          </p:nvPr>
        </p:nvSpPr>
        <p:spPr/>
        <p:txBody>
          <a:bodyPr rtlCol="0"/>
          <a:lstStyle/>
          <a:p>
            <a:fld id="{140D37E8-8EEB-4696-B446-4D66D14D5A76}" type="slidenum">
              <a:rPr lang="en-AU" smtClean="0"/>
              <a:pPr/>
              <a:t>‹#›</a:t>
            </a:fld>
            <a:endParaRPr lang="en-AU"/>
          </a:p>
        </p:txBody>
      </p:sp>
      <p:sp>
        <p:nvSpPr>
          <p:cNvPr id="12" name="Footer Placeholder 11"/>
          <p:cNvSpPr>
            <a:spLocks noGrp="1"/>
          </p:cNvSpPr>
          <p:nvPr>
            <p:ph type="ftr" sz="quarter" idx="16"/>
          </p:nvPr>
        </p:nvSpPr>
        <p:spPr/>
        <p:txBody>
          <a:bodyPr rtlCol="0"/>
          <a:lstStyle/>
          <a:p>
            <a:endParaRPr lang="en-AU"/>
          </a:p>
        </p:txBody>
      </p:sp>
      <p:sp>
        <p:nvSpPr>
          <p:cNvPr id="2" name="Title 1"/>
          <p:cNvSpPr>
            <a:spLocks noGrp="1"/>
          </p:cNvSpPr>
          <p:nvPr>
            <p:ph type="title"/>
          </p:nvPr>
        </p:nvSpPr>
        <p:spPr>
          <a:xfrm>
            <a:off x="457200" y="158926"/>
            <a:ext cx="8229600" cy="1143000"/>
          </a:xfrm>
        </p:spPr>
        <p:txBody>
          <a:bodyPr/>
          <a:lstStyle>
            <a:lvl1pPr>
              <a:defRPr>
                <a:solidFill>
                  <a:schemeClr val="tx2"/>
                </a:solidFill>
              </a:defRPr>
            </a:lvl1pPr>
          </a:lstStyle>
          <a:p>
            <a:r>
              <a:rPr lang="en-US"/>
              <a:t>Click to edit Master title style</a:t>
            </a:r>
            <a:endParaRPr lang="en-US" dirty="0"/>
          </a:p>
        </p:txBody>
      </p:sp>
      <p:sp>
        <p:nvSpPr>
          <p:cNvPr id="9" name="Content Placeholder 8"/>
          <p:cNvSpPr>
            <a:spLocks noGrp="1"/>
          </p:cNvSpPr>
          <p:nvPr>
            <p:ph sz="quarter" idx="1"/>
          </p:nvPr>
        </p:nvSpPr>
        <p:spPr>
          <a:xfrm>
            <a:off x="457200" y="15240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6" name="Rectangle 25"/>
          <p:cNvSpPr/>
          <p:nvPr/>
        </p:nvSpPr>
        <p:spPr>
          <a:xfrm>
            <a:off x="0" y="4958864"/>
            <a:ext cx="9144000" cy="457200"/>
          </a:xfrm>
          <a:prstGeom prst="rect">
            <a:avLst/>
          </a:prstGeom>
          <a:solidFill>
            <a:schemeClr val="accent1">
              <a:shade val="75000"/>
            </a:schemeClr>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7" name="Rectangle 26"/>
          <p:cNvSpPr/>
          <p:nvPr/>
        </p:nvSpPr>
        <p:spPr>
          <a:xfrm>
            <a:off x="0" y="3429000"/>
            <a:ext cx="9144000" cy="1527048"/>
          </a:xfrm>
          <a:prstGeom prst="rect">
            <a:avLst/>
          </a:prstGeom>
          <a:solidFill>
            <a:srgbClr val="000000"/>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4" name="Date Placeholder 3"/>
          <p:cNvSpPr>
            <a:spLocks noGrp="1"/>
          </p:cNvSpPr>
          <p:nvPr>
            <p:ph type="dt" sz="half" idx="10"/>
          </p:nvPr>
        </p:nvSpPr>
        <p:spPr/>
        <p:txBody>
          <a:bodyPr/>
          <a:lstStyle/>
          <a:p>
            <a:fld id="{A30A081E-8B1B-4601-AE88-63B0E2696962}" type="datetimeFigureOut">
              <a:rPr lang="en-US" smtClean="0"/>
              <a:pPr/>
              <a:t>6/15/2024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40D37E8-8EEB-4696-B446-4D66D14D5A76}" type="slidenum">
              <a:rPr lang="en-AU" smtClean="0"/>
              <a:pPr/>
              <a:t>‹#›</a:t>
            </a:fld>
            <a:endParaRPr lang="en-AU"/>
          </a:p>
        </p:txBody>
      </p:sp>
      <p:sp>
        <p:nvSpPr>
          <p:cNvPr id="2" name="Title 1"/>
          <p:cNvSpPr>
            <a:spLocks noGrp="1"/>
          </p:cNvSpPr>
          <p:nvPr>
            <p:ph type="title"/>
          </p:nvPr>
        </p:nvSpPr>
        <p:spPr>
          <a:xfrm>
            <a:off x="685800" y="3505200"/>
            <a:ext cx="7924800" cy="1371600"/>
          </a:xfrm>
        </p:spPr>
        <p:txBody>
          <a:bodyPr>
            <a:noAutofit/>
          </a:bodyPr>
          <a:lstStyle>
            <a:lvl1pPr algn="l">
              <a:buNone/>
              <a:defRPr sz="4200" b="0" cap="all">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685800" y="4958864"/>
            <a:ext cx="7924800" cy="457200"/>
          </a:xfrm>
        </p:spPr>
        <p:txBody>
          <a:bodyPr anchor="ctr"/>
          <a:lstStyle>
            <a:lvl1pPr>
              <a:buNone/>
              <a:defRPr sz="2000" spc="100" baseline="0">
                <a:solidFill>
                  <a:srgbClr val="FFFFFF"/>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0" y="1301926"/>
            <a:ext cx="9144000" cy="45720"/>
          </a:xfrm>
          <a:prstGeom prst="rect">
            <a:avLst/>
          </a:prstGeom>
          <a:solidFill>
            <a:schemeClr val="accent1"/>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5" name="Date Placeholder 4"/>
          <p:cNvSpPr>
            <a:spLocks noGrp="1"/>
          </p:cNvSpPr>
          <p:nvPr>
            <p:ph type="dt" sz="half" idx="10"/>
          </p:nvPr>
        </p:nvSpPr>
        <p:spPr/>
        <p:txBody>
          <a:bodyPr/>
          <a:lstStyle/>
          <a:p>
            <a:fld id="{A30A081E-8B1B-4601-AE88-63B0E2696962}"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40D37E8-8EEB-4696-B446-4D66D14D5A76}" type="slidenum">
              <a:rPr lang="en-AU" smtClean="0"/>
              <a:pPr/>
              <a:t>‹#›</a:t>
            </a:fld>
            <a:endParaRPr lang="en-AU"/>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
          </p:nvPr>
        </p:nvSpPr>
        <p:spPr>
          <a:xfrm>
            <a:off x="457200" y="1524000"/>
            <a:ext cx="40599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2"/>
          </p:nvPr>
        </p:nvSpPr>
        <p:spPr>
          <a:xfrm>
            <a:off x="4648200" y="1524000"/>
            <a:ext cx="40599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140D37E8-8EEB-4696-B446-4D66D14D5A76}" type="slidenum">
              <a:rPr lang="en-AU" smtClean="0"/>
              <a:pPr/>
              <a:t>‹#›</a:t>
            </a:fld>
            <a:endParaRPr lang="en-AU"/>
          </a:p>
        </p:txBody>
      </p:sp>
      <p:sp>
        <p:nvSpPr>
          <p:cNvPr id="8" name="Footer Placeholder 7"/>
          <p:cNvSpPr>
            <a:spLocks noGrp="1"/>
          </p:cNvSpPr>
          <p:nvPr>
            <p:ph type="ftr" sz="quarter" idx="11"/>
          </p:nvPr>
        </p:nvSpPr>
        <p:spPr/>
        <p:txBody>
          <a:bodyPr/>
          <a:lstStyle/>
          <a:p>
            <a:endParaRPr lang="en-AU"/>
          </a:p>
        </p:txBody>
      </p:sp>
      <p:sp>
        <p:nvSpPr>
          <p:cNvPr id="7" name="Date Placeholder 6"/>
          <p:cNvSpPr>
            <a:spLocks noGrp="1"/>
          </p:cNvSpPr>
          <p:nvPr>
            <p:ph type="dt" sz="half" idx="10"/>
          </p:nvPr>
        </p:nvSpPr>
        <p:spPr/>
        <p:txBody>
          <a:bodyPr/>
          <a:lstStyle/>
          <a:p>
            <a:fld id="{A30A081E-8B1B-4601-AE88-63B0E2696962}" type="datetimeFigureOut">
              <a:rPr lang="en-US" smtClean="0"/>
              <a:pPr/>
              <a:t>6/15/2024</a:t>
            </a:fld>
            <a:endParaRPr lang="en-AU"/>
          </a:p>
        </p:txBody>
      </p:sp>
      <p:sp>
        <p:nvSpPr>
          <p:cNvPr id="3" name="Text Placeholder 2"/>
          <p:cNvSpPr>
            <a:spLocks noGrp="1"/>
          </p:cNvSpPr>
          <p:nvPr>
            <p:ph type="body" idx="1"/>
          </p:nvPr>
        </p:nvSpPr>
        <p:spPr>
          <a:xfrm>
            <a:off x="457200" y="1371600"/>
            <a:ext cx="4040188" cy="838200"/>
          </a:xfrm>
          <a:solidFill>
            <a:schemeClr val="accent1">
              <a:alpha val="83000"/>
            </a:schemeClr>
          </a:solidFill>
          <a:ln w="25400" cap="rnd" cmpd="sng" algn="ctr">
            <a:noFill/>
            <a:prstDash val="solid"/>
          </a:ln>
          <a:effectLst/>
          <a:sp3d prstMaterial="flat"/>
        </p:spPr>
        <p:style>
          <a:lnRef idx="3">
            <a:schemeClr val="lt1"/>
          </a:lnRef>
          <a:fillRef idx="1">
            <a:schemeClr val="accent5"/>
          </a:fillRef>
          <a:effectRef idx="1">
            <a:schemeClr val="accent5"/>
          </a:effectRef>
          <a:fontRef idx="minor">
            <a:schemeClr val="lt1"/>
          </a:fontRef>
        </p:style>
        <p:txBody>
          <a:bodyPr lIns="182880" tIns="91440" bIns="91440" anchor="ctr">
            <a:noAutofit/>
          </a:bodyPr>
          <a:lstStyle>
            <a:lvl1pPr marL="0" indent="0" algn="l">
              <a:spcBef>
                <a:spcPts val="0"/>
              </a:spcBef>
              <a:buNone/>
              <a:defRPr sz="2400" b="0"/>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32" name="Content Placeholder 31"/>
          <p:cNvSpPr>
            <a:spLocks noGrp="1"/>
          </p:cNvSpPr>
          <p:nvPr>
            <p:ph sz="quarter" idx="2"/>
          </p:nvPr>
        </p:nvSpPr>
        <p:spPr>
          <a:xfrm>
            <a:off x="457200" y="2220558"/>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Content Placeholder 33"/>
          <p:cNvSpPr>
            <a:spLocks noGrp="1"/>
          </p:cNvSpPr>
          <p:nvPr>
            <p:ph sz="quarter" idx="4"/>
          </p:nvPr>
        </p:nvSpPr>
        <p:spPr>
          <a:xfrm>
            <a:off x="4649788" y="2220558"/>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lang="en-US"/>
              <a:t>Click to edit Master title style</a:t>
            </a:r>
            <a:endParaRPr lang="en-US" dirty="0"/>
          </a:p>
        </p:txBody>
      </p:sp>
      <p:sp>
        <p:nvSpPr>
          <p:cNvPr id="12" name="Text Placeholder 11"/>
          <p:cNvSpPr>
            <a:spLocks noGrp="1"/>
          </p:cNvSpPr>
          <p:nvPr>
            <p:ph type="body" idx="3"/>
          </p:nvPr>
        </p:nvSpPr>
        <p:spPr>
          <a:xfrm>
            <a:off x="4648200" y="1371600"/>
            <a:ext cx="4040188" cy="838200"/>
          </a:xfrm>
          <a:solidFill>
            <a:schemeClr val="accent2">
              <a:alpha val="83000"/>
            </a:schemeClr>
          </a:solidFill>
          <a:ln w="25400" cap="rnd" cmpd="sng" algn="ctr">
            <a:noFill/>
            <a:prstDash val="solid"/>
          </a:ln>
          <a:effectLst/>
          <a:sp3d prstMaterial="flat"/>
        </p:spPr>
        <p:style>
          <a:lnRef idx="3">
            <a:schemeClr val="lt1"/>
          </a:lnRef>
          <a:fillRef idx="1">
            <a:schemeClr val="accent5"/>
          </a:fillRef>
          <a:effectRef idx="1">
            <a:schemeClr val="accent5"/>
          </a:effectRef>
          <a:fontRef idx="minor">
            <a:schemeClr val="lt1"/>
          </a:fontRef>
        </p:style>
        <p:txBody>
          <a:bodyPr lIns="182880" tIns="91440" bIns="91440" anchor="ctr">
            <a:noAutofit/>
          </a:bodyPr>
          <a:lstStyle>
            <a:lvl1pPr marL="0" indent="0" algn="l">
              <a:spcBef>
                <a:spcPts val="0"/>
              </a:spcBef>
              <a:buNone/>
              <a:defRPr sz="2400" b="0"/>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Rectangle 7"/>
          <p:cNvSpPr/>
          <p:nvPr/>
        </p:nvSpPr>
        <p:spPr>
          <a:xfrm>
            <a:off x="0" y="1301926"/>
            <a:ext cx="9144000" cy="45720"/>
          </a:xfrm>
          <a:prstGeom prst="rect">
            <a:avLst/>
          </a:prstGeom>
          <a:solidFill>
            <a:schemeClr val="accent1"/>
          </a:solidFill>
          <a:ln w="25400" cap="rnd" cmpd="sng" algn="ctr">
            <a:noFill/>
            <a:prstDash val="solid"/>
          </a:ln>
          <a:effectLst/>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 name="Date Placeholder 2"/>
          <p:cNvSpPr>
            <a:spLocks noGrp="1"/>
          </p:cNvSpPr>
          <p:nvPr>
            <p:ph type="dt" sz="half" idx="10"/>
          </p:nvPr>
        </p:nvSpPr>
        <p:spPr/>
        <p:txBody>
          <a:bodyPr/>
          <a:lstStyle/>
          <a:p>
            <a:fld id="{A30A081E-8B1B-4601-AE88-63B0E2696962}" type="datetimeFigureOut">
              <a:rPr lang="en-US" smtClean="0"/>
              <a:pPr/>
              <a:t>6/15/2024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40D37E8-8EEB-4696-B446-4D66D14D5A76}" type="slidenum">
              <a:rPr lang="en-AU" smtClean="0"/>
              <a:pPr/>
              <a:t>‹#›</a:t>
            </a:fld>
            <a:endParaRPr lang="en-AU"/>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0A081E-8B1B-4601-AE88-63B0E2696962}" type="datetimeFigureOut">
              <a:rPr lang="en-US" smtClean="0"/>
              <a:pPr/>
              <a:t>6/15/2024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40D37E8-8EEB-4696-B446-4D66D14D5A76}"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2590800" cy="6858000"/>
          </a:xfrm>
          <a:prstGeom prst="rect">
            <a:avLst/>
          </a:prstGeom>
          <a:solidFill>
            <a:schemeClr val="accent1"/>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7" name="Oval 16"/>
          <p:cNvSpPr/>
          <p:nvPr/>
        </p:nvSpPr>
        <p:spPr>
          <a:xfrm>
            <a:off x="1563892" y="4337173"/>
            <a:ext cx="1026908" cy="1026906"/>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8" name="Rectangle 17"/>
          <p:cNvSpPr/>
          <p:nvPr/>
        </p:nvSpPr>
        <p:spPr>
          <a:xfrm>
            <a:off x="0" y="381000"/>
            <a:ext cx="2133600" cy="2388889"/>
          </a:xfrm>
          <a:prstGeom prst="rect">
            <a:avLst/>
          </a:prstGeom>
          <a:solidFill>
            <a:schemeClr val="accent1">
              <a:tint val="90000"/>
              <a:satMod val="200000"/>
              <a:alpha val="7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9" name="Rectangle 18"/>
          <p:cNvSpPr/>
          <p:nvPr/>
        </p:nvSpPr>
        <p:spPr>
          <a:xfrm>
            <a:off x="1447800" y="0"/>
            <a:ext cx="1175303" cy="633656"/>
          </a:xfrm>
          <a:prstGeom prst="rect">
            <a:avLst/>
          </a:prstGeom>
          <a:solidFill>
            <a:schemeClr val="accent1">
              <a:tint val="60000"/>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0" name="Oval 19"/>
          <p:cNvSpPr/>
          <p:nvPr/>
        </p:nvSpPr>
        <p:spPr>
          <a:xfrm>
            <a:off x="59403" y="0"/>
            <a:ext cx="2302797" cy="2378511"/>
          </a:xfrm>
          <a:prstGeom prst="ellipse">
            <a:avLst/>
          </a:prstGeom>
          <a:solidFill>
            <a:schemeClr val="accent1">
              <a:shade val="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buClr>
                <a:schemeClr val="accent2"/>
              </a:buClr>
              <a:buSzPct val="90000"/>
              <a:buFont typeface="Wingdings 2"/>
              <a:buChar char=""/>
            </a:pPr>
            <a:endParaRPr lang="en-US" dirty="0"/>
          </a:p>
        </p:txBody>
      </p:sp>
      <p:sp>
        <p:nvSpPr>
          <p:cNvPr id="21" name="Oval 20"/>
          <p:cNvSpPr/>
          <p:nvPr/>
        </p:nvSpPr>
        <p:spPr>
          <a:xfrm>
            <a:off x="0" y="3276600"/>
            <a:ext cx="891076" cy="886968"/>
          </a:xfrm>
          <a:prstGeom prst="ellipse">
            <a:avLst/>
          </a:prstGeom>
          <a:solidFill>
            <a:schemeClr val="tx2">
              <a:alpha val="9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2" name="Oval 21"/>
          <p:cNvSpPr/>
          <p:nvPr/>
        </p:nvSpPr>
        <p:spPr>
          <a:xfrm>
            <a:off x="793097" y="1721630"/>
            <a:ext cx="1402570" cy="140257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Oval 22"/>
          <p:cNvSpPr/>
          <p:nvPr/>
        </p:nvSpPr>
        <p:spPr>
          <a:xfrm>
            <a:off x="609600" y="4038600"/>
            <a:ext cx="1554480" cy="1554480"/>
          </a:xfrm>
          <a:prstGeom prst="ellipse">
            <a:avLst/>
          </a:prstGeom>
          <a:solidFill>
            <a:schemeClr val="tx2">
              <a:alpha val="6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buClr>
                <a:schemeClr val="accent2"/>
              </a:buClr>
              <a:buSzPct val="90000"/>
              <a:buFont typeface="Wingdings 2"/>
              <a:buChar char=""/>
            </a:pPr>
            <a:endParaRPr lang="en-US" dirty="0"/>
          </a:p>
        </p:txBody>
      </p:sp>
      <p:sp>
        <p:nvSpPr>
          <p:cNvPr id="26" name="Oval 25"/>
          <p:cNvSpPr/>
          <p:nvPr/>
        </p:nvSpPr>
        <p:spPr>
          <a:xfrm>
            <a:off x="152400" y="2362200"/>
            <a:ext cx="457200" cy="457200"/>
          </a:xfrm>
          <a:prstGeom prst="ellipse">
            <a:avLst/>
          </a:prstGeom>
          <a:solidFill>
            <a:schemeClr val="bg2">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4" name="Oval 23"/>
          <p:cNvSpPr/>
          <p:nvPr/>
        </p:nvSpPr>
        <p:spPr>
          <a:xfrm>
            <a:off x="1752600" y="381000"/>
            <a:ext cx="457200" cy="457200"/>
          </a:xfrm>
          <a:prstGeom prst="ellipse">
            <a:avLst/>
          </a:prstGeom>
          <a:solidFill>
            <a:schemeClr val="accent1">
              <a:shade val="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5" name="Oval 24"/>
          <p:cNvSpPr/>
          <p:nvPr/>
        </p:nvSpPr>
        <p:spPr>
          <a:xfrm>
            <a:off x="579120" y="2514600"/>
            <a:ext cx="2011680" cy="2011680"/>
          </a:xfrm>
          <a:prstGeom prst="ellipse">
            <a:avLst/>
          </a:prstGeom>
          <a:solidFill>
            <a:schemeClr val="bg2">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0" name="Rectangle 29"/>
          <p:cNvSpPr/>
          <p:nvPr/>
        </p:nvSpPr>
        <p:spPr>
          <a:xfrm>
            <a:off x="0" y="5715000"/>
            <a:ext cx="1600200" cy="1143000"/>
          </a:xfrm>
          <a:prstGeom prst="rect">
            <a:avLst/>
          </a:prstGeom>
          <a:solidFill>
            <a:schemeClr val="accent1">
              <a:shade val="75000"/>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7" name="Oval 26"/>
          <p:cNvSpPr/>
          <p:nvPr/>
        </p:nvSpPr>
        <p:spPr>
          <a:xfrm>
            <a:off x="1323393" y="5875179"/>
            <a:ext cx="731520" cy="731520"/>
          </a:xfrm>
          <a:prstGeom prst="ellipse">
            <a:avLst/>
          </a:prstGeom>
          <a:solidFill>
            <a:schemeClr val="bg2">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8" name="Oval 27"/>
          <p:cNvSpPr/>
          <p:nvPr/>
        </p:nvSpPr>
        <p:spPr>
          <a:xfrm>
            <a:off x="30970" y="5212570"/>
            <a:ext cx="1645430" cy="164543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5" name="Date Placeholder 4"/>
          <p:cNvSpPr>
            <a:spLocks noGrp="1"/>
          </p:cNvSpPr>
          <p:nvPr>
            <p:ph type="dt" sz="half" idx="10"/>
          </p:nvPr>
        </p:nvSpPr>
        <p:spPr/>
        <p:txBody>
          <a:bodyPr/>
          <a:lstStyle/>
          <a:p>
            <a:fld id="{A30A081E-8B1B-4601-AE88-63B0E2696962}" type="datetimeFigureOut">
              <a:rPr lang="en-US" smtClean="0"/>
              <a:pPr/>
              <a:t>6/15/2024</a:t>
            </a:fld>
            <a:endParaRPr lang="en-AU"/>
          </a:p>
        </p:txBody>
      </p:sp>
      <p:sp>
        <p:nvSpPr>
          <p:cNvPr id="6" name="Footer Placeholder 5"/>
          <p:cNvSpPr>
            <a:spLocks noGrp="1"/>
          </p:cNvSpPr>
          <p:nvPr>
            <p:ph type="ftr" sz="quarter" idx="11"/>
          </p:nvPr>
        </p:nvSpPr>
        <p:spPr>
          <a:xfrm>
            <a:off x="2286000" y="6357144"/>
            <a:ext cx="3429000" cy="384048"/>
          </a:xfrm>
        </p:spPr>
        <p:txBody>
          <a:bodyPr/>
          <a:lstStyle/>
          <a:p>
            <a:endParaRPr lang="en-AU"/>
          </a:p>
        </p:txBody>
      </p:sp>
      <p:sp>
        <p:nvSpPr>
          <p:cNvPr id="7" name="Slide Number Placeholder 6"/>
          <p:cNvSpPr>
            <a:spLocks noGrp="1"/>
          </p:cNvSpPr>
          <p:nvPr>
            <p:ph type="sldNum" sz="quarter" idx="12"/>
          </p:nvPr>
        </p:nvSpPr>
        <p:spPr>
          <a:xfrm>
            <a:off x="155448" y="6318504"/>
            <a:ext cx="1188720" cy="457200"/>
          </a:xfrm>
        </p:spPr>
        <p:txBody>
          <a:bodyPr/>
          <a:lstStyle>
            <a:lvl1pPr>
              <a:defRPr>
                <a:solidFill>
                  <a:srgbClr val="FFFFFF"/>
                </a:solidFill>
              </a:defRPr>
            </a:lvl1pPr>
          </a:lstStyle>
          <a:p>
            <a:fld id="{140D37E8-8EEB-4696-B446-4D66D14D5A76}" type="slidenum">
              <a:rPr lang="en-AU" smtClean="0"/>
              <a:pPr/>
              <a:t>‹#›</a:t>
            </a:fld>
            <a:endParaRPr lang="en-AU"/>
          </a:p>
        </p:txBody>
      </p:sp>
      <p:sp>
        <p:nvSpPr>
          <p:cNvPr id="29" name="Content Placeholder 28"/>
          <p:cNvSpPr>
            <a:spLocks noGrp="1"/>
          </p:cNvSpPr>
          <p:nvPr>
            <p:ph sz="quarter" idx="1"/>
          </p:nvPr>
        </p:nvSpPr>
        <p:spPr>
          <a:xfrm>
            <a:off x="2743200" y="228600"/>
            <a:ext cx="6248400" cy="586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2"/>
          </p:nvPr>
        </p:nvSpPr>
        <p:spPr>
          <a:xfrm>
            <a:off x="301752" y="1600200"/>
            <a:ext cx="2057400" cy="3733800"/>
          </a:xfrm>
        </p:spPr>
        <p:txBody>
          <a:bodyPr tIns="45720" bIns="45720" anchor="t" anchorCtr="0"/>
          <a:lstStyle>
            <a:lvl1pPr marL="0" indent="0">
              <a:lnSpc>
                <a:spcPts val="2400"/>
              </a:lnSpc>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31" name="Title 30"/>
          <p:cNvSpPr>
            <a:spLocks noGrp="1"/>
          </p:cNvSpPr>
          <p:nvPr>
            <p:ph type="title"/>
          </p:nvPr>
        </p:nvSpPr>
        <p:spPr>
          <a:xfrm>
            <a:off x="301752" y="384048"/>
            <a:ext cx="2057400" cy="1143000"/>
          </a:xfrm>
        </p:spPr>
        <p:txBody>
          <a:bodyPr lIns="91440" tIns="91440" anchor="b" anchorCtr="0"/>
          <a:lstStyle>
            <a:lvl1pPr algn="l">
              <a:buNone/>
              <a:defRPr sz="1800" b="1" spc="-50" baseline="0">
                <a:solidFill>
                  <a:srgbClr val="FFFFFF"/>
                </a:solidFill>
                <a:latin typeface="+mn-lt"/>
                <a:ea typeface="+mn-lt"/>
                <a:cs typeface="+mn-lt"/>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5" name="Rectangle 24"/>
          <p:cNvSpPr/>
          <p:nvPr/>
        </p:nvSpPr>
        <p:spPr>
          <a:xfrm>
            <a:off x="0" y="0"/>
            <a:ext cx="2590800" cy="6858000"/>
          </a:xfrm>
          <a:prstGeom prst="rect">
            <a:avLst/>
          </a:prstGeom>
          <a:solidFill>
            <a:schemeClr val="accent1"/>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6" name="Oval 25"/>
          <p:cNvSpPr/>
          <p:nvPr/>
        </p:nvSpPr>
        <p:spPr>
          <a:xfrm>
            <a:off x="1563892" y="4337173"/>
            <a:ext cx="1026908" cy="1026906"/>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7" name="Rectangle 26"/>
          <p:cNvSpPr/>
          <p:nvPr/>
        </p:nvSpPr>
        <p:spPr>
          <a:xfrm>
            <a:off x="0" y="381000"/>
            <a:ext cx="2133600" cy="2388889"/>
          </a:xfrm>
          <a:prstGeom prst="rect">
            <a:avLst/>
          </a:prstGeom>
          <a:solidFill>
            <a:schemeClr val="accent1">
              <a:tint val="90000"/>
              <a:satMod val="200000"/>
              <a:alpha val="7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8" name="Rectangle 27"/>
          <p:cNvSpPr/>
          <p:nvPr/>
        </p:nvSpPr>
        <p:spPr>
          <a:xfrm>
            <a:off x="1447800" y="0"/>
            <a:ext cx="1175303" cy="633656"/>
          </a:xfrm>
          <a:prstGeom prst="rect">
            <a:avLst/>
          </a:prstGeom>
          <a:solidFill>
            <a:schemeClr val="accent1">
              <a:tint val="60000"/>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9" name="Oval 28"/>
          <p:cNvSpPr/>
          <p:nvPr/>
        </p:nvSpPr>
        <p:spPr>
          <a:xfrm>
            <a:off x="59403" y="0"/>
            <a:ext cx="2302797" cy="2378511"/>
          </a:xfrm>
          <a:prstGeom prst="ellipse">
            <a:avLst/>
          </a:prstGeom>
          <a:solidFill>
            <a:schemeClr val="accent1">
              <a:shade val="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buClr>
                <a:schemeClr val="accent2"/>
              </a:buClr>
              <a:buSzPct val="90000"/>
              <a:buFont typeface="Wingdings 2"/>
              <a:buChar char=""/>
            </a:pPr>
            <a:endParaRPr lang="en-US" dirty="0"/>
          </a:p>
        </p:txBody>
      </p:sp>
      <p:sp>
        <p:nvSpPr>
          <p:cNvPr id="30" name="Oval 29"/>
          <p:cNvSpPr/>
          <p:nvPr/>
        </p:nvSpPr>
        <p:spPr>
          <a:xfrm>
            <a:off x="0" y="3276600"/>
            <a:ext cx="891076" cy="886968"/>
          </a:xfrm>
          <a:prstGeom prst="ellipse">
            <a:avLst/>
          </a:prstGeom>
          <a:solidFill>
            <a:schemeClr val="tx2">
              <a:alpha val="9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1" name="Oval 30"/>
          <p:cNvSpPr/>
          <p:nvPr/>
        </p:nvSpPr>
        <p:spPr>
          <a:xfrm>
            <a:off x="793097" y="1721630"/>
            <a:ext cx="1402570" cy="140257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2" name="Oval 31"/>
          <p:cNvSpPr/>
          <p:nvPr/>
        </p:nvSpPr>
        <p:spPr>
          <a:xfrm>
            <a:off x="609600" y="4038600"/>
            <a:ext cx="1554480" cy="1554480"/>
          </a:xfrm>
          <a:prstGeom prst="ellipse">
            <a:avLst/>
          </a:prstGeom>
          <a:solidFill>
            <a:schemeClr val="tx2">
              <a:alpha val="6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buClr>
                <a:schemeClr val="accent2"/>
              </a:buClr>
              <a:buSzPct val="90000"/>
              <a:buFont typeface="Wingdings 2"/>
              <a:buChar char=""/>
            </a:pPr>
            <a:endParaRPr lang="en-US" dirty="0"/>
          </a:p>
        </p:txBody>
      </p:sp>
      <p:sp>
        <p:nvSpPr>
          <p:cNvPr id="34" name="Oval 33"/>
          <p:cNvSpPr/>
          <p:nvPr/>
        </p:nvSpPr>
        <p:spPr>
          <a:xfrm>
            <a:off x="1752600" y="381000"/>
            <a:ext cx="457200" cy="457200"/>
          </a:xfrm>
          <a:prstGeom prst="ellipse">
            <a:avLst/>
          </a:prstGeom>
          <a:solidFill>
            <a:schemeClr val="accent1">
              <a:shade val="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5" name="Oval 34"/>
          <p:cNvSpPr/>
          <p:nvPr/>
        </p:nvSpPr>
        <p:spPr>
          <a:xfrm>
            <a:off x="579120" y="2514600"/>
            <a:ext cx="2011680" cy="2011680"/>
          </a:xfrm>
          <a:prstGeom prst="ellipse">
            <a:avLst/>
          </a:prstGeom>
          <a:solidFill>
            <a:schemeClr val="bg2">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6" name="Rectangle 35"/>
          <p:cNvSpPr/>
          <p:nvPr/>
        </p:nvSpPr>
        <p:spPr>
          <a:xfrm>
            <a:off x="0" y="5715000"/>
            <a:ext cx="1600200" cy="1143000"/>
          </a:xfrm>
          <a:prstGeom prst="rect">
            <a:avLst/>
          </a:prstGeom>
          <a:solidFill>
            <a:schemeClr val="accent1">
              <a:shade val="75000"/>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7" name="Oval 36"/>
          <p:cNvSpPr/>
          <p:nvPr/>
        </p:nvSpPr>
        <p:spPr>
          <a:xfrm>
            <a:off x="1323393" y="5875179"/>
            <a:ext cx="731520" cy="731520"/>
          </a:xfrm>
          <a:prstGeom prst="ellipse">
            <a:avLst/>
          </a:prstGeom>
          <a:solidFill>
            <a:schemeClr val="bg2">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8" name="Oval 37"/>
          <p:cNvSpPr/>
          <p:nvPr/>
        </p:nvSpPr>
        <p:spPr>
          <a:xfrm>
            <a:off x="30970" y="5212570"/>
            <a:ext cx="1645430" cy="164543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1" name="Oval 20"/>
          <p:cNvSpPr/>
          <p:nvPr/>
        </p:nvSpPr>
        <p:spPr>
          <a:xfrm>
            <a:off x="152400" y="2362200"/>
            <a:ext cx="457200" cy="457200"/>
          </a:xfrm>
          <a:prstGeom prst="ellipse">
            <a:avLst/>
          </a:prstGeom>
          <a:solidFill>
            <a:schemeClr val="bg2">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5" name="Date Placeholder 4"/>
          <p:cNvSpPr>
            <a:spLocks noGrp="1"/>
          </p:cNvSpPr>
          <p:nvPr>
            <p:ph type="dt" sz="half" idx="10"/>
          </p:nvPr>
        </p:nvSpPr>
        <p:spPr/>
        <p:txBody>
          <a:bodyPr/>
          <a:lstStyle/>
          <a:p>
            <a:fld id="{A30A081E-8B1B-4601-AE88-63B0E2696962}" type="datetimeFigureOut">
              <a:rPr lang="en-US" smtClean="0"/>
              <a:pPr/>
              <a:t>6/15/2024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155448" y="6318504"/>
            <a:ext cx="1188720" cy="457200"/>
          </a:xfrm>
        </p:spPr>
        <p:txBody>
          <a:bodyPr/>
          <a:lstStyle>
            <a:lvl1pPr>
              <a:defRPr>
                <a:solidFill>
                  <a:srgbClr val="FFFFFF"/>
                </a:solidFill>
              </a:defRPr>
            </a:lvl1pPr>
          </a:lstStyle>
          <a:p>
            <a:fld id="{140D37E8-8EEB-4696-B446-4D66D14D5A76}" type="slidenum">
              <a:rPr lang="en-AU" smtClean="0"/>
              <a:pPr/>
              <a:t>‹#›</a:t>
            </a:fld>
            <a:endParaRPr lang="en-AU"/>
          </a:p>
        </p:txBody>
      </p:sp>
      <p:sp>
        <p:nvSpPr>
          <p:cNvPr id="2" name="Title 1"/>
          <p:cNvSpPr>
            <a:spLocks noGrp="1"/>
          </p:cNvSpPr>
          <p:nvPr>
            <p:ph type="title"/>
          </p:nvPr>
        </p:nvSpPr>
        <p:spPr>
          <a:xfrm>
            <a:off x="304800" y="381000"/>
            <a:ext cx="2057400" cy="1143000"/>
          </a:xfrm>
        </p:spPr>
        <p:txBody>
          <a:bodyPr lIns="91440" tIns="91440" anchor="b" anchorCtr="0"/>
          <a:lstStyle>
            <a:lvl1pPr algn="l">
              <a:buNone/>
              <a:defRPr sz="1800" b="1" spc="-50" baseline="0">
                <a:solidFill>
                  <a:srgbClr val="FFFFFF"/>
                </a:solidFill>
                <a:latin typeface="+mn-lt"/>
                <a:ea typeface="+mn-lt"/>
                <a:cs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2590800" y="0"/>
            <a:ext cx="6553200" cy="5943600"/>
          </a:xfrm>
          <a:solidFill>
            <a:schemeClr val="bg2"/>
          </a:solidFill>
        </p:spPr>
        <p:txBody>
          <a:bodyPr/>
          <a:lstStyle>
            <a:lvl1pPr>
              <a:buNone/>
              <a:defRPr sz="3200"/>
            </a:lvl1pPr>
          </a:lstStyle>
          <a:p>
            <a:r>
              <a:rPr lang="en-US"/>
              <a:t>Click icon to add picture</a:t>
            </a:r>
            <a:endParaRPr lang="en-US" dirty="0"/>
          </a:p>
        </p:txBody>
      </p:sp>
      <p:sp>
        <p:nvSpPr>
          <p:cNvPr id="4" name="Text Placeholder 3"/>
          <p:cNvSpPr>
            <a:spLocks noGrp="1"/>
          </p:cNvSpPr>
          <p:nvPr>
            <p:ph type="body" sz="half" idx="2"/>
          </p:nvPr>
        </p:nvSpPr>
        <p:spPr>
          <a:xfrm>
            <a:off x="304800" y="1600200"/>
            <a:ext cx="2057400" cy="4267200"/>
          </a:xfrm>
        </p:spPr>
        <p:txBody>
          <a:bodyPr anchor="t" anchorCtr="0"/>
          <a:lstStyle>
            <a:lvl1pPr marL="0" indent="0">
              <a:lnSpc>
                <a:spcPts val="2400"/>
              </a:lnSpc>
              <a:spcAft>
                <a:spcPts val="1000"/>
              </a:spcAft>
              <a:buFontTx/>
              <a:buNone/>
              <a:defRPr sz="1600" b="0">
                <a:solidFill>
                  <a:srgbClr val="FFFFFF"/>
                </a:solidFill>
              </a:defRPr>
            </a:lvl1pPr>
            <a:lvl2pPr>
              <a:defRPr sz="1200"/>
            </a:lvl2pPr>
            <a:lvl3pPr>
              <a:defRPr sz="1000"/>
            </a:lvl3pPr>
            <a:lvl4pPr>
              <a:defRPr sz="900"/>
            </a:lvl4pPr>
            <a:lvl5pPr>
              <a:defRPr sz="900"/>
            </a:lvl5pPr>
          </a:lstStyle>
          <a:p>
            <a:pPr lvl="0"/>
            <a:r>
              <a:rPr lang="en-US"/>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8" name="Rectangle 7"/>
          <p:cNvSpPr/>
          <p:nvPr/>
        </p:nvSpPr>
        <p:spPr>
          <a:xfrm>
            <a:off x="914400" y="2292526"/>
            <a:ext cx="2743200" cy="2127074"/>
          </a:xfrm>
          <a:prstGeom prst="rect">
            <a:avLst/>
          </a:prstGeom>
          <a:solidFill>
            <a:schemeClr val="accent1">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1" name="Oval 10"/>
          <p:cNvSpPr/>
          <p:nvPr/>
        </p:nvSpPr>
        <p:spPr>
          <a:xfrm>
            <a:off x="2977827" y="5072066"/>
            <a:ext cx="1758141" cy="1739481"/>
          </a:xfrm>
          <a:prstGeom prst="ellipse">
            <a:avLst/>
          </a:prstGeom>
          <a:solidFill>
            <a:schemeClr val="accent1">
              <a:tint val="90000"/>
              <a:shade val="45000"/>
              <a:satMod val="200000"/>
              <a:alpha val="13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3" name="Rectangle 12"/>
          <p:cNvSpPr/>
          <p:nvPr/>
        </p:nvSpPr>
        <p:spPr>
          <a:xfrm>
            <a:off x="5257800" y="0"/>
            <a:ext cx="3886200" cy="3048000"/>
          </a:xfrm>
          <a:prstGeom prst="rect">
            <a:avLst/>
          </a:prstGeom>
          <a:solidFill>
            <a:schemeClr val="accent1">
              <a:alpha val="6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4" name="Rectangle 13"/>
          <p:cNvSpPr/>
          <p:nvPr/>
        </p:nvSpPr>
        <p:spPr>
          <a:xfrm>
            <a:off x="0" y="4114800"/>
            <a:ext cx="2362200" cy="2463018"/>
          </a:xfrm>
          <a:prstGeom prst="rect">
            <a:avLst/>
          </a:prstGeom>
          <a:solidFill>
            <a:schemeClr val="bg2">
              <a:tint val="60000"/>
              <a:alpha val="7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5" name="Oval 14"/>
          <p:cNvSpPr/>
          <p:nvPr/>
        </p:nvSpPr>
        <p:spPr>
          <a:xfrm>
            <a:off x="4178687" y="2389810"/>
            <a:ext cx="2174118" cy="2174118"/>
          </a:xfrm>
          <a:prstGeom prst="ellipse">
            <a:avLst/>
          </a:prstGeom>
          <a:solidFill>
            <a:schemeClr val="accent1">
              <a:tint val="75000"/>
              <a:shade val="50000"/>
              <a:satMod val="200000"/>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6" name="Oval 15"/>
          <p:cNvSpPr/>
          <p:nvPr/>
        </p:nvSpPr>
        <p:spPr>
          <a:xfrm>
            <a:off x="6384588" y="5842728"/>
            <a:ext cx="1011260" cy="101126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7" name="Oval 16"/>
          <p:cNvSpPr/>
          <p:nvPr/>
        </p:nvSpPr>
        <p:spPr>
          <a:xfrm>
            <a:off x="6322493" y="1427132"/>
            <a:ext cx="2047390" cy="2047390"/>
          </a:xfrm>
          <a:prstGeom prst="ellipse">
            <a:avLst/>
          </a:prstGeom>
          <a:solidFill>
            <a:srgbClr val="C1E8E4">
              <a:alpha val="10980"/>
            </a:srgb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8" name="Oval 17"/>
          <p:cNvSpPr/>
          <p:nvPr/>
        </p:nvSpPr>
        <p:spPr>
          <a:xfrm>
            <a:off x="114300" y="4803322"/>
            <a:ext cx="1959428" cy="1959428"/>
          </a:xfrm>
          <a:prstGeom prst="ellipse">
            <a:avLst/>
          </a:prstGeom>
          <a:solidFill>
            <a:srgbClr val="C1E8E4">
              <a:alpha val="12157"/>
            </a:srgb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9" name="Oval 18"/>
          <p:cNvSpPr/>
          <p:nvPr/>
        </p:nvSpPr>
        <p:spPr>
          <a:xfrm>
            <a:off x="2021092" y="4578526"/>
            <a:ext cx="1026908" cy="1026906"/>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0" name="Oval 19"/>
          <p:cNvSpPr/>
          <p:nvPr/>
        </p:nvSpPr>
        <p:spPr>
          <a:xfrm>
            <a:off x="4172385" y="4626825"/>
            <a:ext cx="1515880" cy="1394583"/>
          </a:xfrm>
          <a:prstGeom prst="ellipse">
            <a:avLst/>
          </a:prstGeom>
          <a:solidFill>
            <a:schemeClr val="accent1">
              <a:tint val="100000"/>
              <a:satMod val="275000"/>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1" name="Rectangle 20"/>
          <p:cNvSpPr/>
          <p:nvPr/>
        </p:nvSpPr>
        <p:spPr>
          <a:xfrm>
            <a:off x="1906" y="361813"/>
            <a:ext cx="2512694" cy="2388889"/>
          </a:xfrm>
          <a:prstGeom prst="rect">
            <a:avLst/>
          </a:prstGeom>
          <a:solidFill>
            <a:schemeClr val="accent1">
              <a:tint val="90000"/>
              <a:satMod val="200000"/>
              <a:alpha val="7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3" name="Rectangle 22"/>
          <p:cNvSpPr/>
          <p:nvPr/>
        </p:nvSpPr>
        <p:spPr>
          <a:xfrm>
            <a:off x="1295400" y="0"/>
            <a:ext cx="1524000" cy="609600"/>
          </a:xfrm>
          <a:prstGeom prst="rect">
            <a:avLst/>
          </a:prstGeom>
          <a:solidFill>
            <a:schemeClr val="accent1">
              <a:tint val="60000"/>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5" name="Oval 24"/>
          <p:cNvSpPr/>
          <p:nvPr/>
        </p:nvSpPr>
        <p:spPr>
          <a:xfrm>
            <a:off x="59403" y="212289"/>
            <a:ext cx="2022300" cy="2022300"/>
          </a:xfrm>
          <a:prstGeom prst="ellipse">
            <a:avLst/>
          </a:prstGeom>
          <a:solidFill>
            <a:schemeClr val="accent1">
              <a:tint val="100000"/>
              <a:satMod val="275000"/>
              <a:alpha val="15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buClr>
                <a:schemeClr val="accent2"/>
              </a:buClr>
              <a:buSzPct val="90000"/>
              <a:buFont typeface="Wingdings 2"/>
              <a:buChar char=""/>
            </a:pPr>
            <a:endParaRPr lang="en-US" dirty="0"/>
          </a:p>
        </p:txBody>
      </p:sp>
      <p:sp>
        <p:nvSpPr>
          <p:cNvPr id="26" name="Oval 25"/>
          <p:cNvSpPr/>
          <p:nvPr/>
        </p:nvSpPr>
        <p:spPr>
          <a:xfrm>
            <a:off x="76200" y="3962400"/>
            <a:ext cx="891076" cy="886968"/>
          </a:xfrm>
          <a:prstGeom prst="ellipse">
            <a:avLst/>
          </a:prstGeom>
          <a:solidFill>
            <a:schemeClr val="accent1">
              <a:tint val="75000"/>
              <a:satMod val="200000"/>
              <a:alpha val="9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7" name="Oval 26"/>
          <p:cNvSpPr/>
          <p:nvPr/>
        </p:nvSpPr>
        <p:spPr>
          <a:xfrm>
            <a:off x="2121357" y="1507438"/>
            <a:ext cx="1402570" cy="1402570"/>
          </a:xfrm>
          <a:prstGeom prst="ellipse">
            <a:avLst/>
          </a:prstGeom>
          <a:solidFill>
            <a:schemeClr val="accent1">
              <a:tint val="90000"/>
              <a:satMod val="275000"/>
              <a:alpha val="9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8" name="Oval 27"/>
          <p:cNvSpPr/>
          <p:nvPr/>
        </p:nvSpPr>
        <p:spPr>
          <a:xfrm>
            <a:off x="3369253" y="466436"/>
            <a:ext cx="1595105" cy="1595105"/>
          </a:xfrm>
          <a:prstGeom prst="ellipse">
            <a:avLst/>
          </a:prstGeom>
          <a:solidFill>
            <a:schemeClr val="accent1">
              <a:tint val="100000"/>
              <a:satMod val="275000"/>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9" name="Oval 28"/>
          <p:cNvSpPr/>
          <p:nvPr/>
        </p:nvSpPr>
        <p:spPr>
          <a:xfrm>
            <a:off x="5189756" y="2967572"/>
            <a:ext cx="3234945" cy="3234944"/>
          </a:xfrm>
          <a:prstGeom prst="ellipse">
            <a:avLst/>
          </a:prstGeom>
          <a:solidFill>
            <a:schemeClr val="accent1">
              <a:tint val="100000"/>
              <a:satMod val="180000"/>
              <a:alpha val="9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0" name="Oval 29"/>
          <p:cNvSpPr/>
          <p:nvPr/>
        </p:nvSpPr>
        <p:spPr>
          <a:xfrm>
            <a:off x="5562600" y="6526"/>
            <a:ext cx="1026908" cy="1026906"/>
          </a:xfrm>
          <a:prstGeom prst="ellipse">
            <a:avLst/>
          </a:prstGeom>
          <a:solidFill>
            <a:schemeClr val="accent1">
              <a:tint val="90000"/>
              <a:satMod val="275000"/>
              <a:alpha val="4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2" name="Oval 31"/>
          <p:cNvSpPr/>
          <p:nvPr/>
        </p:nvSpPr>
        <p:spPr>
          <a:xfrm>
            <a:off x="6951220" y="4665220"/>
            <a:ext cx="2192780" cy="2192780"/>
          </a:xfrm>
          <a:prstGeom prst="ellipse">
            <a:avLst/>
          </a:prstGeom>
          <a:solidFill>
            <a:schemeClr val="accent1">
              <a:tint val="75000"/>
              <a:shade val="50000"/>
              <a:satMod val="200000"/>
              <a:alpha val="8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3" name="Oval 32"/>
          <p:cNvSpPr/>
          <p:nvPr/>
        </p:nvSpPr>
        <p:spPr>
          <a:xfrm>
            <a:off x="1600200" y="3705807"/>
            <a:ext cx="1195876" cy="1198294"/>
          </a:xfrm>
          <a:prstGeom prst="ellipse">
            <a:avLst/>
          </a:prstGeom>
          <a:solidFill>
            <a:schemeClr val="accent1">
              <a:tint val="75000"/>
              <a:satMod val="200000"/>
              <a:alpha val="95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4" name="Oval 33"/>
          <p:cNvSpPr/>
          <p:nvPr/>
        </p:nvSpPr>
        <p:spPr>
          <a:xfrm>
            <a:off x="6324600" y="228600"/>
            <a:ext cx="822960" cy="822960"/>
          </a:xfrm>
          <a:prstGeom prst="ellipse">
            <a:avLst/>
          </a:prstGeom>
          <a:solidFill>
            <a:schemeClr val="accent1">
              <a:tint val="90000"/>
              <a:satMod val="275000"/>
              <a:alpha val="6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5" name="Oval 34"/>
          <p:cNvSpPr/>
          <p:nvPr/>
        </p:nvSpPr>
        <p:spPr>
          <a:xfrm>
            <a:off x="8077200" y="6526"/>
            <a:ext cx="1026908" cy="1026906"/>
          </a:xfrm>
          <a:prstGeom prst="ellipse">
            <a:avLst/>
          </a:prstGeom>
          <a:solidFill>
            <a:schemeClr val="accent1">
              <a:tint val="90000"/>
              <a:satMod val="275000"/>
              <a:alpha val="4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6" name="Rectangle 35"/>
          <p:cNvSpPr/>
          <p:nvPr/>
        </p:nvSpPr>
        <p:spPr>
          <a:xfrm>
            <a:off x="5410200" y="6324600"/>
            <a:ext cx="1524000" cy="533400"/>
          </a:xfrm>
          <a:prstGeom prst="rect">
            <a:avLst/>
          </a:prstGeom>
          <a:solidFill>
            <a:schemeClr val="accent1">
              <a:alpha val="10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7" name="Oval 36"/>
          <p:cNvSpPr/>
          <p:nvPr/>
        </p:nvSpPr>
        <p:spPr>
          <a:xfrm>
            <a:off x="3011692" y="6526"/>
            <a:ext cx="1026908" cy="1026906"/>
          </a:xfrm>
          <a:prstGeom prst="ellipse">
            <a:avLst/>
          </a:prstGeom>
          <a:solidFill>
            <a:schemeClr val="accent1">
              <a:tint val="90000"/>
              <a:satMod val="275000"/>
              <a:alpha val="4000"/>
            </a:schemeClr>
          </a:solidFill>
          <a:ln w="25400" cap="rnd" cmpd="sng" algn="ctr">
            <a:noFill/>
            <a:prstDash val="solid"/>
          </a:ln>
          <a:effectLst/>
          <a:scene3d>
            <a:camera prst="orthographicFront"/>
            <a:lightRig rig="harsh" dir="tl">
              <a:rot lat="0" lon="0" rev="8400000"/>
            </a:lightRig>
          </a:scene3d>
          <a:sp3d prstMaterial="fla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Date Placeholder 23"/>
          <p:cNvSpPr>
            <a:spLocks noGrp="1"/>
          </p:cNvSpPr>
          <p:nvPr>
            <p:ph type="dt" sz="half" idx="2"/>
          </p:nvPr>
        </p:nvSpPr>
        <p:spPr>
          <a:xfrm>
            <a:off x="5791200" y="6357144"/>
            <a:ext cx="2974848" cy="384048"/>
          </a:xfrm>
          <a:prstGeom prst="rect">
            <a:avLst/>
          </a:prstGeom>
        </p:spPr>
        <p:txBody>
          <a:bodyPr vert="horz" anchor="ctr" anchorCtr="0"/>
          <a:lstStyle>
            <a:lvl1pPr algn="l">
              <a:defRPr sz="1400">
                <a:solidFill>
                  <a:schemeClr val="tx2"/>
                </a:solidFill>
              </a:defRPr>
            </a:lvl1pPr>
          </a:lstStyle>
          <a:p>
            <a:fld id="{A30A081E-8B1B-4601-AE88-63B0E2696962}" type="datetimeFigureOut">
              <a:rPr lang="en-US" smtClean="0"/>
              <a:pPr/>
              <a:t>6/15/2024</a:t>
            </a:fld>
            <a:endParaRPr lang="en-AU"/>
          </a:p>
        </p:txBody>
      </p:sp>
      <p:sp>
        <p:nvSpPr>
          <p:cNvPr id="10" name="Footer Placeholder 9"/>
          <p:cNvSpPr>
            <a:spLocks noGrp="1"/>
          </p:cNvSpPr>
          <p:nvPr>
            <p:ph type="ftr" sz="quarter" idx="3"/>
          </p:nvPr>
        </p:nvSpPr>
        <p:spPr>
          <a:xfrm>
            <a:off x="2133600" y="6357144"/>
            <a:ext cx="3581400" cy="384048"/>
          </a:xfrm>
          <a:prstGeom prst="rect">
            <a:avLst/>
          </a:prstGeom>
        </p:spPr>
        <p:txBody>
          <a:bodyPr vert="horz" anchor="ctr" anchorCtr="0"/>
          <a:lstStyle>
            <a:lvl1pPr algn="r">
              <a:defRPr sz="1400">
                <a:solidFill>
                  <a:schemeClr val="tx2"/>
                </a:solidFill>
              </a:defRPr>
            </a:lvl1pPr>
          </a:lstStyle>
          <a:p>
            <a:endParaRPr lang="en-AU"/>
          </a:p>
        </p:txBody>
      </p:sp>
      <p:sp>
        <p:nvSpPr>
          <p:cNvPr id="22" name="Slide Number Placeholder 21"/>
          <p:cNvSpPr>
            <a:spLocks noGrp="1"/>
          </p:cNvSpPr>
          <p:nvPr>
            <p:ph type="sldNum" sz="quarter" idx="4"/>
          </p:nvPr>
        </p:nvSpPr>
        <p:spPr>
          <a:xfrm>
            <a:off x="155448" y="6315075"/>
            <a:ext cx="1188720" cy="457200"/>
          </a:xfrm>
          <a:prstGeom prst="rect">
            <a:avLst/>
          </a:prstGeom>
          <a:noFill/>
        </p:spPr>
        <p:txBody>
          <a:bodyPr vert="horz" lIns="0" tIns="0" rIns="0" bIns="0" anchor="ctr" anchorCtr="1">
            <a:normAutofit/>
          </a:bodyPr>
          <a:lstStyle>
            <a:lvl1pPr algn="ctr">
              <a:defRPr sz="2800">
                <a:solidFill>
                  <a:schemeClr val="tx2"/>
                </a:solidFill>
              </a:defRPr>
            </a:lvl1pPr>
          </a:lstStyle>
          <a:p>
            <a:fld id="{140D37E8-8EEB-4696-B446-4D66D14D5A76}" type="slidenum">
              <a:rPr lang="en-AU" smtClean="0"/>
              <a:pPr/>
              <a:t>‹#›</a:t>
            </a:fld>
            <a:endParaRPr lang="en-AU"/>
          </a:p>
        </p:txBody>
      </p:sp>
      <p:sp>
        <p:nvSpPr>
          <p:cNvPr id="5" name="Title Placeholder 4"/>
          <p:cNvSpPr>
            <a:spLocks noGrp="1"/>
          </p:cNvSpPr>
          <p:nvPr>
            <p:ph type="title"/>
          </p:nvPr>
        </p:nvSpPr>
        <p:spPr>
          <a:xfrm>
            <a:off x="457200" y="152400"/>
            <a:ext cx="8229600" cy="1143000"/>
          </a:xfrm>
          <a:prstGeom prst="rect">
            <a:avLst/>
          </a:prstGeom>
        </p:spPr>
        <p:txBody>
          <a:bodyPr vert="horz" anchor="b" anchorCtr="0">
            <a:normAutofit/>
          </a:bodyPr>
          <a:lstStyle/>
          <a:p>
            <a:r>
              <a:rPr lang="en-US"/>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sz="3800" kern="1200" spc="-100" baseline="0">
          <a:solidFill>
            <a:schemeClr val="tx2"/>
          </a:solidFill>
          <a:latin typeface="+mj-lt"/>
          <a:ea typeface="+mj-ea"/>
          <a:cs typeface="+mj-cs"/>
        </a:defRPr>
      </a:lvl1pPr>
    </p:titleStyle>
    <p:body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audio" Target="../media/audio2.wav"/><Relationship Id="rId7"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10" Type="http://schemas.openxmlformats.org/officeDocument/2006/relationships/image" Target="../media/image34.gif"/><Relationship Id="rId4" Type="http://schemas.openxmlformats.org/officeDocument/2006/relationships/audio" Target="../media/audio3.wav"/><Relationship Id="rId9" Type="http://schemas.openxmlformats.org/officeDocument/2006/relationships/image" Target="../media/image33.gif"/></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6.e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5" Type="http://schemas.openxmlformats.org/officeDocument/2006/relationships/image" Target="../media/image45.e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NUL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10.1 Pages 312-318</a:t>
            </a:r>
          </a:p>
          <a:p>
            <a:r>
              <a:rPr lang="en-AU" sz="2800" dirty="0">
                <a:solidFill>
                  <a:srgbClr val="002060"/>
                </a:solidFill>
              </a:rPr>
              <a:t>2 lessons</a:t>
            </a:r>
          </a:p>
        </p:txBody>
      </p:sp>
      <p:sp>
        <p:nvSpPr>
          <p:cNvPr id="2" name="Title 1"/>
          <p:cNvSpPr>
            <a:spLocks noGrp="1"/>
          </p:cNvSpPr>
          <p:nvPr>
            <p:ph type="ctrTitle"/>
          </p:nvPr>
        </p:nvSpPr>
        <p:spPr>
          <a:xfrm>
            <a:off x="457200" y="908720"/>
            <a:ext cx="8305800" cy="1453480"/>
          </a:xfrm>
        </p:spPr>
        <p:txBody>
          <a:bodyPr/>
          <a:lstStyle/>
          <a:p>
            <a:r>
              <a:rPr lang="en-AU" sz="6000" dirty="0"/>
              <a:t>Wave Properties</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AU" sz="4800" b="1" dirty="0">
                <a:latin typeface="Corbel" panose="020B0503020204020204" pitchFamily="34" charset="0"/>
              </a:rPr>
              <a:t>Transverse wave in a liquid</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71473" y="1142984"/>
            <a:ext cx="7791772" cy="2286016"/>
          </a:xfrm>
        </p:spPr>
      </p:pic>
      <p:sp>
        <p:nvSpPr>
          <p:cNvPr id="5" name="Title 1"/>
          <p:cNvSpPr txBox="1">
            <a:spLocks/>
          </p:cNvSpPr>
          <p:nvPr/>
        </p:nvSpPr>
        <p:spPr>
          <a:xfrm>
            <a:off x="428596" y="3571876"/>
            <a:ext cx="8229600" cy="857256"/>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AU" sz="4800" b="1" i="0" u="none" strike="noStrike" kern="1200" cap="none" spc="0" normalizeH="0" baseline="0" noProof="0" dirty="0">
                <a:ln>
                  <a:noFill/>
                </a:ln>
                <a:solidFill>
                  <a:schemeClr val="tx2"/>
                </a:solidFill>
                <a:effectLst/>
                <a:uLnTx/>
                <a:uFillTx/>
                <a:latin typeface="Corbel" panose="020B0503020204020204" pitchFamily="34" charset="0"/>
                <a:ea typeface="+mj-ea"/>
                <a:cs typeface="+mj-cs"/>
              </a:rPr>
              <a:t>Longitudinal wave in a gas</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73" y="4492083"/>
            <a:ext cx="7791770" cy="20172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Transverse Mechanical Wave</a:t>
            </a:r>
          </a:p>
        </p:txBody>
      </p:sp>
      <p:sp>
        <p:nvSpPr>
          <p:cNvPr id="3" name="Content Placeholder 2"/>
          <p:cNvSpPr>
            <a:spLocks noGrp="1"/>
          </p:cNvSpPr>
          <p:nvPr>
            <p:ph sz="quarter" idx="1"/>
          </p:nvPr>
        </p:nvSpPr>
        <p:spPr>
          <a:solidFill>
            <a:schemeClr val="tx1">
              <a:alpha val="60000"/>
            </a:schemeClr>
          </a:solidFill>
        </p:spPr>
        <p:txBody>
          <a:bodyPr>
            <a:noAutofit/>
          </a:bodyPr>
          <a:lstStyle/>
          <a:p>
            <a:pPr>
              <a:buClr>
                <a:srgbClr val="7030A0"/>
              </a:buClr>
            </a:pPr>
            <a:r>
              <a:rPr lang="en-AU" sz="3200" dirty="0">
                <a:solidFill>
                  <a:srgbClr val="002060"/>
                </a:solidFill>
                <a:latin typeface="Corbel" panose="020B0503020204020204" pitchFamily="34" charset="0"/>
              </a:rPr>
              <a:t>Where particles vibrate in a direction </a:t>
            </a:r>
            <a:r>
              <a:rPr lang="en-AU" sz="3200" u="sng" dirty="0">
                <a:solidFill>
                  <a:srgbClr val="002060"/>
                </a:solidFill>
                <a:latin typeface="Corbel" panose="020B0503020204020204" pitchFamily="34" charset="0"/>
              </a:rPr>
              <a:t>perpendicular</a:t>
            </a:r>
            <a:r>
              <a:rPr lang="en-AU" sz="3200" dirty="0">
                <a:solidFill>
                  <a:srgbClr val="002060"/>
                </a:solidFill>
                <a:latin typeface="Corbel" panose="020B0503020204020204" pitchFamily="34" charset="0"/>
              </a:rPr>
              <a:t> to that of the energy flow.</a:t>
            </a:r>
          </a:p>
          <a:p>
            <a:pPr>
              <a:buClr>
                <a:srgbClr val="7030A0"/>
              </a:buClr>
            </a:pPr>
            <a:endParaRPr lang="en-AU" sz="3200" dirty="0">
              <a:solidFill>
                <a:srgbClr val="002060"/>
              </a:solidFill>
              <a:latin typeface="Corbel" panose="020B0503020204020204" pitchFamily="34" charset="0"/>
            </a:endParaRPr>
          </a:p>
          <a:p>
            <a:pPr>
              <a:buClr>
                <a:srgbClr val="7030A0"/>
              </a:buClr>
            </a:pPr>
            <a:endParaRPr lang="en-AU" sz="3200" dirty="0">
              <a:solidFill>
                <a:srgbClr val="002060"/>
              </a:solidFill>
              <a:latin typeface="Corbel" panose="020B0503020204020204" pitchFamily="34" charset="0"/>
            </a:endParaRPr>
          </a:p>
          <a:p>
            <a:pPr>
              <a:buClr>
                <a:srgbClr val="7030A0"/>
              </a:buClr>
            </a:pPr>
            <a:endParaRPr lang="en-AU" sz="3200" dirty="0">
              <a:solidFill>
                <a:srgbClr val="002060"/>
              </a:solidFill>
              <a:latin typeface="Corbel" panose="020B0503020204020204" pitchFamily="34" charset="0"/>
            </a:endParaRPr>
          </a:p>
          <a:p>
            <a:pPr marL="0" indent="0">
              <a:buClr>
                <a:srgbClr val="7030A0"/>
              </a:buClr>
              <a:buNone/>
            </a:pPr>
            <a:endParaRPr lang="en-AU" sz="3200" dirty="0">
              <a:solidFill>
                <a:srgbClr val="002060"/>
              </a:solidFill>
              <a:latin typeface="Corbel" panose="020B0503020204020204" pitchFamily="34" charset="0"/>
            </a:endParaRPr>
          </a:p>
          <a:p>
            <a:pPr>
              <a:buClr>
                <a:srgbClr val="7030A0"/>
              </a:buClr>
            </a:pPr>
            <a:r>
              <a:rPr lang="en-AU" sz="3200" dirty="0">
                <a:solidFill>
                  <a:srgbClr val="002060"/>
                </a:solidFill>
                <a:latin typeface="Corbel" panose="020B0503020204020204" pitchFamily="34" charset="0"/>
              </a:rPr>
              <a:t>Examples: Electromagnetic (Light, Radio) waves and Water waves.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636912"/>
            <a:ext cx="7791772" cy="2286016"/>
          </a:xfrm>
          <a:prstGeom prst="rect">
            <a:avLst/>
          </a:prstGeom>
        </p:spPr>
      </p:pic>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0455" y="5517232"/>
            <a:ext cx="3313509" cy="1863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075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Transverse Mechanical Wave</a:t>
            </a:r>
          </a:p>
        </p:txBody>
      </p:sp>
      <p:sp>
        <p:nvSpPr>
          <p:cNvPr id="3" name="Content Placeholder 2"/>
          <p:cNvSpPr>
            <a:spLocks noGrp="1"/>
          </p:cNvSpPr>
          <p:nvPr>
            <p:ph sz="quarter" idx="1"/>
          </p:nvPr>
        </p:nvSpPr>
        <p:spPr>
          <a:xfrm>
            <a:off x="683568" y="1524000"/>
            <a:ext cx="7704856" cy="1112912"/>
          </a:xfrm>
          <a:solidFill>
            <a:schemeClr val="tx1">
              <a:alpha val="60000"/>
            </a:schemeClr>
          </a:solidFill>
        </p:spPr>
        <p:txBody>
          <a:bodyPr>
            <a:normAutofit/>
          </a:bodyPr>
          <a:lstStyle/>
          <a:p>
            <a:pPr marL="627063" indent="0">
              <a:buNone/>
            </a:pPr>
            <a:r>
              <a:rPr lang="en-AU" sz="3200" dirty="0">
                <a:solidFill>
                  <a:srgbClr val="002060"/>
                </a:solidFill>
                <a:latin typeface="Corbel" panose="020B0503020204020204" pitchFamily="34" charset="0"/>
              </a:rPr>
              <a:t>The trough and crests are locations of maximum displacement.</a:t>
            </a: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4049" y="2642639"/>
            <a:ext cx="7126343" cy="389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065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Longitudinal Mechanical Wave</a:t>
            </a:r>
          </a:p>
        </p:txBody>
      </p:sp>
      <p:sp>
        <p:nvSpPr>
          <p:cNvPr id="3" name="Content Placeholder 2"/>
          <p:cNvSpPr>
            <a:spLocks noGrp="1"/>
          </p:cNvSpPr>
          <p:nvPr>
            <p:ph sz="quarter" idx="1"/>
          </p:nvPr>
        </p:nvSpPr>
        <p:spPr>
          <a:solidFill>
            <a:schemeClr val="tx1">
              <a:alpha val="60000"/>
            </a:schemeClr>
          </a:solidFill>
        </p:spPr>
        <p:txBody>
          <a:bodyPr>
            <a:normAutofit/>
          </a:bodyPr>
          <a:lstStyle/>
          <a:p>
            <a:pPr>
              <a:buClr>
                <a:srgbClr val="7030A0"/>
              </a:buClr>
            </a:pPr>
            <a:r>
              <a:rPr lang="en-AU" sz="3200" dirty="0">
                <a:solidFill>
                  <a:srgbClr val="002060"/>
                </a:solidFill>
                <a:latin typeface="Corbel" panose="020B0503020204020204" pitchFamily="34" charset="0"/>
              </a:rPr>
              <a:t>Where particles vibrate in a direction </a:t>
            </a:r>
            <a:r>
              <a:rPr lang="en-AU" sz="3200" u="sng" dirty="0">
                <a:solidFill>
                  <a:srgbClr val="002060"/>
                </a:solidFill>
                <a:latin typeface="Corbel" panose="020B0503020204020204" pitchFamily="34" charset="0"/>
              </a:rPr>
              <a:t>parallel</a:t>
            </a:r>
            <a:r>
              <a:rPr lang="en-AU" sz="3200" dirty="0">
                <a:solidFill>
                  <a:srgbClr val="002060"/>
                </a:solidFill>
                <a:latin typeface="Corbel" panose="020B0503020204020204" pitchFamily="34" charset="0"/>
              </a:rPr>
              <a:t> to that of the energy flow.</a:t>
            </a:r>
          </a:p>
          <a:p>
            <a:pPr>
              <a:buClr>
                <a:srgbClr val="7030A0"/>
              </a:buClr>
            </a:pPr>
            <a:endParaRPr lang="en-AU" sz="3200" dirty="0">
              <a:solidFill>
                <a:srgbClr val="002060"/>
              </a:solidFill>
              <a:latin typeface="Corbel" panose="020B0503020204020204" pitchFamily="34" charset="0"/>
            </a:endParaRPr>
          </a:p>
          <a:p>
            <a:pPr>
              <a:buClr>
                <a:srgbClr val="7030A0"/>
              </a:buClr>
            </a:pPr>
            <a:endParaRPr lang="en-AU" sz="3200" dirty="0">
              <a:solidFill>
                <a:srgbClr val="002060"/>
              </a:solidFill>
              <a:latin typeface="Corbel" panose="020B0503020204020204" pitchFamily="34" charset="0"/>
            </a:endParaRPr>
          </a:p>
          <a:p>
            <a:pPr>
              <a:buClr>
                <a:srgbClr val="7030A0"/>
              </a:buClr>
            </a:pPr>
            <a:endParaRPr lang="en-AU" sz="3200" dirty="0">
              <a:solidFill>
                <a:srgbClr val="002060"/>
              </a:solidFill>
              <a:latin typeface="Corbel" panose="020B0503020204020204" pitchFamily="34" charset="0"/>
            </a:endParaRPr>
          </a:p>
          <a:p>
            <a:pPr marL="0" indent="0">
              <a:buClr>
                <a:srgbClr val="7030A0"/>
              </a:buClr>
              <a:buNone/>
            </a:pPr>
            <a:endParaRPr lang="en-AU" sz="3200" dirty="0">
              <a:solidFill>
                <a:srgbClr val="002060"/>
              </a:solidFill>
              <a:latin typeface="Corbel" panose="020B0503020204020204" pitchFamily="34" charset="0"/>
            </a:endParaRPr>
          </a:p>
          <a:p>
            <a:pPr>
              <a:buClr>
                <a:srgbClr val="7030A0"/>
              </a:buClr>
            </a:pPr>
            <a:r>
              <a:rPr lang="en-AU" sz="3200" dirty="0">
                <a:solidFill>
                  <a:srgbClr val="002060"/>
                </a:solidFill>
                <a:latin typeface="Corbel" panose="020B0503020204020204" pitchFamily="34" charset="0"/>
              </a:rPr>
              <a:t>Examples: Sound waves</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7293" y="5447749"/>
            <a:ext cx="3992064" cy="140772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2624842"/>
            <a:ext cx="7791770" cy="2017237"/>
          </a:xfrm>
          <a:prstGeom prst="rect">
            <a:avLst/>
          </a:prstGeom>
        </p:spPr>
      </p:pic>
    </p:spTree>
    <p:extLst>
      <p:ext uri="{BB962C8B-B14F-4D97-AF65-F5344CB8AC3E}">
        <p14:creationId xmlns:p14="http://schemas.microsoft.com/office/powerpoint/2010/main" val="3717518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Longitudinal Mechanical Wave</a:t>
            </a:r>
          </a:p>
        </p:txBody>
      </p:sp>
      <p:sp>
        <p:nvSpPr>
          <p:cNvPr id="3" name="Content Placeholder 2"/>
          <p:cNvSpPr>
            <a:spLocks noGrp="1"/>
          </p:cNvSpPr>
          <p:nvPr>
            <p:ph sz="quarter" idx="1"/>
          </p:nvPr>
        </p:nvSpPr>
        <p:spPr>
          <a:xfrm>
            <a:off x="683568" y="1524000"/>
            <a:ext cx="7920880" cy="1040902"/>
          </a:xfrm>
          <a:solidFill>
            <a:schemeClr val="tx1">
              <a:alpha val="60000"/>
            </a:schemeClr>
          </a:solidFill>
        </p:spPr>
        <p:txBody>
          <a:bodyPr>
            <a:normAutofit lnSpcReduction="10000"/>
          </a:bodyPr>
          <a:lstStyle/>
          <a:p>
            <a:pPr marL="541338" indent="0">
              <a:buNone/>
            </a:pPr>
            <a:r>
              <a:rPr lang="en-AU" sz="3200" dirty="0">
                <a:solidFill>
                  <a:srgbClr val="002060"/>
                </a:solidFill>
                <a:latin typeface="Corbel" panose="020B0503020204020204" pitchFamily="34" charset="0"/>
              </a:rPr>
              <a:t>The rarefaction and compression points               are locations of maximum pressure.</a:t>
            </a: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a:p>
            <a:endParaRPr lang="en-AU" sz="3200" dirty="0">
              <a:solidFill>
                <a:srgbClr val="002060"/>
              </a:solidFill>
              <a:latin typeface="Corbel" panose="020B0503020204020204" pitchFamily="34" charset="0"/>
            </a:endParaRPr>
          </a:p>
        </p:txBody>
      </p:sp>
      <p:pic>
        <p:nvPicPr>
          <p:cNvPr id="276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3568" y="2572240"/>
            <a:ext cx="7920880" cy="4125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021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Longitudinal Mechanical Wave</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345" y="1412777"/>
            <a:ext cx="7535271" cy="2664296"/>
          </a:xfrm>
          <a:prstGeom prst="rect">
            <a:avLst/>
          </a:prstGeom>
          <a:solidFill>
            <a:schemeClr val="tx1"/>
          </a:solidFill>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345" y="4149080"/>
            <a:ext cx="7535271"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190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8926"/>
            <a:ext cx="8928992" cy="1143000"/>
          </a:xfrm>
        </p:spPr>
        <p:txBody>
          <a:bodyPr>
            <a:noAutofit/>
          </a:bodyPr>
          <a:lstStyle/>
          <a:p>
            <a:r>
              <a:rPr lang="en-AU" sz="4800" b="1" dirty="0">
                <a:latin typeface="Corbel" panose="020B0503020204020204" pitchFamily="34" charset="0"/>
              </a:rPr>
              <a:t>Transverse &amp; Longitudinal Waves</a:t>
            </a:r>
          </a:p>
        </p:txBody>
      </p:sp>
      <p:pic>
        <p:nvPicPr>
          <p:cNvPr id="4" name="Transverse and Longitudinal Wav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285" y="1268760"/>
            <a:ext cx="7346115" cy="5509586"/>
          </a:xfrm>
          <a:prstGeom prst="rect">
            <a:avLst/>
          </a:prstGeom>
        </p:spPr>
      </p:pic>
    </p:spTree>
    <p:extLst>
      <p:ext uri="{BB962C8B-B14F-4D97-AF65-F5344CB8AC3E}">
        <p14:creationId xmlns:p14="http://schemas.microsoft.com/office/powerpoint/2010/main" val="2562143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10.1 -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10.2, page 319-321 and answer </a:t>
            </a:r>
          </a:p>
          <a:p>
            <a:pPr marL="0" indent="0">
              <a:spcAft>
                <a:spcPts val="1200"/>
              </a:spcAft>
              <a:buNone/>
            </a:pPr>
            <a:r>
              <a:rPr lang="en-AU" sz="2800" dirty="0">
                <a:solidFill>
                  <a:schemeClr val="tx2"/>
                </a:solidFill>
                <a:latin typeface="Arial" pitchFamily="34" charset="0"/>
                <a:cs typeface="Arial" pitchFamily="34" charset="0"/>
              </a:rPr>
              <a:t>	Q1 Set 10.2</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2531268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10.2 Pages 319-321</a:t>
            </a:r>
          </a:p>
        </p:txBody>
      </p:sp>
      <p:sp>
        <p:nvSpPr>
          <p:cNvPr id="2" name="Title 1"/>
          <p:cNvSpPr>
            <a:spLocks noGrp="1"/>
          </p:cNvSpPr>
          <p:nvPr>
            <p:ph type="ctrTitle"/>
          </p:nvPr>
        </p:nvSpPr>
        <p:spPr>
          <a:xfrm>
            <a:off x="457200" y="908720"/>
            <a:ext cx="8305800" cy="1453480"/>
          </a:xfrm>
        </p:spPr>
        <p:txBody>
          <a:bodyPr/>
          <a:lstStyle/>
          <a:p>
            <a:r>
              <a:rPr lang="en-AU" sz="6000" dirty="0"/>
              <a:t>Sound Waves</a:t>
            </a:r>
            <a:endParaRPr lang="en-AU" dirty="0"/>
          </a:p>
        </p:txBody>
      </p:sp>
    </p:spTree>
    <p:extLst>
      <p:ext uri="{BB962C8B-B14F-4D97-AF65-F5344CB8AC3E}">
        <p14:creationId xmlns:p14="http://schemas.microsoft.com/office/powerpoint/2010/main" val="2270091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Terminology</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251520" y="1524000"/>
                <a:ext cx="8712968" cy="5001344"/>
              </a:xfrm>
              <a:solidFill>
                <a:schemeClr val="tx1">
                  <a:alpha val="60000"/>
                </a:schemeClr>
              </a:solidFill>
            </p:spPr>
            <p:txBody>
              <a:bodyPr>
                <a:normAutofit/>
              </a:bodyPr>
              <a:lstStyle/>
              <a:p>
                <a:pPr>
                  <a:buClr>
                    <a:srgbClr val="7030A0"/>
                  </a:buClr>
                </a:pPr>
                <a:r>
                  <a:rPr lang="en-AU" sz="3000" dirty="0">
                    <a:solidFill>
                      <a:srgbClr val="002060"/>
                    </a:solidFill>
                    <a:latin typeface="Corbel" panose="020B0503020204020204" pitchFamily="34" charset="0"/>
                  </a:rPr>
                  <a:t>Amplitude (x): maximum displacement of the vibrating particles from their undisturbed position.</a:t>
                </a:r>
              </a:p>
              <a:p>
                <a:pPr>
                  <a:buClr>
                    <a:srgbClr val="7030A0"/>
                  </a:buClr>
                </a:pPr>
                <a:r>
                  <a:rPr lang="en-AU" sz="3000" dirty="0">
                    <a:solidFill>
                      <a:srgbClr val="002060"/>
                    </a:solidFill>
                    <a:latin typeface="Corbel" panose="020B0503020204020204" pitchFamily="34" charset="0"/>
                  </a:rPr>
                  <a:t>Echo: reflection of a sound wave.</a:t>
                </a:r>
              </a:p>
              <a:p>
                <a:pPr>
                  <a:buClr>
                    <a:srgbClr val="7030A0"/>
                  </a:buClr>
                </a:pPr>
                <a:r>
                  <a:rPr lang="en-AU" sz="3000" dirty="0">
                    <a:solidFill>
                      <a:srgbClr val="002060"/>
                    </a:solidFill>
                    <a:latin typeface="Corbel" panose="020B0503020204020204" pitchFamily="34" charset="0"/>
                  </a:rPr>
                  <a:t>Period (T): time required for one complete vibration of a particle in a wave motion. Period is measured in seconds (s).</a:t>
                </a:r>
              </a:p>
              <a:p>
                <a:pPr>
                  <a:buClr>
                    <a:srgbClr val="7030A0"/>
                  </a:buClr>
                </a:pPr>
                <a:r>
                  <a:rPr lang="en-AU" sz="3000" dirty="0">
                    <a:solidFill>
                      <a:srgbClr val="002060"/>
                    </a:solidFill>
                    <a:latin typeface="Corbel" panose="020B0503020204020204" pitchFamily="34" charset="0"/>
                  </a:rPr>
                  <a:t>Frequency (f): the number of vibrations (or waves) per second. Frequency is measured in Hertz (Hz).</a:t>
                </a:r>
              </a:p>
              <a:p>
                <a:pPr marL="1433513" indent="0">
                  <a:buClr>
                    <a:srgbClr val="7030A0"/>
                  </a:buClr>
                  <a:buNone/>
                </a:pPr>
                <a:r>
                  <a:rPr lang="en-AU" sz="3000" dirty="0">
                    <a:solidFill>
                      <a:srgbClr val="002060"/>
                    </a:solidFill>
                    <a:latin typeface="Corbel" panose="020B0503020204020204" pitchFamily="34" charset="0"/>
                  </a:rPr>
                  <a:t>	</a:t>
                </a:r>
                <a:r>
                  <a:rPr lang="en-AU" sz="3200" b="1" dirty="0">
                    <a:solidFill>
                      <a:srgbClr val="002060"/>
                    </a:solidFill>
                    <a:latin typeface="Corbel" panose="020B0503020204020204" pitchFamily="34" charset="0"/>
                  </a:rPr>
                  <a:t>T = </a:t>
                </a:r>
                <a14:m>
                  <m:oMath xmlns:m="http://schemas.openxmlformats.org/officeDocument/2006/math">
                    <m:f>
                      <m:fPr>
                        <m:ctrlPr>
                          <a:rPr lang="en-AU" sz="3200" b="1" i="1" smtClean="0">
                            <a:solidFill>
                              <a:srgbClr val="002060"/>
                            </a:solidFill>
                            <a:latin typeface="Cambria Math" panose="02040503050406030204" pitchFamily="18" charset="0"/>
                          </a:rPr>
                        </m:ctrlPr>
                      </m:fPr>
                      <m:num>
                        <m:r>
                          <a:rPr lang="en-AU" sz="3200" b="1" i="0" smtClean="0">
                            <a:solidFill>
                              <a:srgbClr val="002060"/>
                            </a:solidFill>
                            <a:latin typeface="Cambria Math"/>
                          </a:rPr>
                          <m:t>𝟏</m:t>
                        </m:r>
                      </m:num>
                      <m:den>
                        <m:r>
                          <a:rPr lang="en-AU" sz="3200" b="1" i="0" smtClean="0">
                            <a:solidFill>
                              <a:srgbClr val="002060"/>
                            </a:solidFill>
                            <a:latin typeface="Cambria Math"/>
                          </a:rPr>
                          <m:t>𝐟</m:t>
                        </m:r>
                      </m:den>
                    </m:f>
                  </m:oMath>
                </a14:m>
                <a:r>
                  <a:rPr lang="en-AU" sz="3200" b="1" dirty="0">
                    <a:solidFill>
                      <a:srgbClr val="002060"/>
                    </a:solidFill>
                    <a:latin typeface="Corbel" panose="020B0503020204020204" pitchFamily="34" charset="0"/>
                  </a:rPr>
                  <a:t>          or          f = </a:t>
                </a:r>
                <a14:m>
                  <m:oMath xmlns:m="http://schemas.openxmlformats.org/officeDocument/2006/math">
                    <m:f>
                      <m:fPr>
                        <m:ctrlPr>
                          <a:rPr lang="en-AU" sz="3200" b="1" i="1">
                            <a:solidFill>
                              <a:srgbClr val="002060"/>
                            </a:solidFill>
                            <a:latin typeface="Cambria Math" panose="02040503050406030204" pitchFamily="18" charset="0"/>
                          </a:rPr>
                        </m:ctrlPr>
                      </m:fPr>
                      <m:num>
                        <m:r>
                          <a:rPr lang="en-AU" sz="3200" b="1" i="0">
                            <a:solidFill>
                              <a:srgbClr val="002060"/>
                            </a:solidFill>
                            <a:latin typeface="Cambria Math"/>
                          </a:rPr>
                          <m:t>𝟏</m:t>
                        </m:r>
                      </m:num>
                      <m:den>
                        <m:r>
                          <a:rPr lang="en-AU" sz="3200" b="1" i="0" smtClean="0">
                            <a:solidFill>
                              <a:srgbClr val="002060"/>
                            </a:solidFill>
                            <a:latin typeface="Cambria Math"/>
                          </a:rPr>
                          <m:t>𝐓</m:t>
                        </m:r>
                      </m:den>
                    </m:f>
                  </m:oMath>
                </a14:m>
                <a:endParaRPr lang="en-AU" sz="3200" b="1" dirty="0">
                  <a:solidFill>
                    <a:srgbClr val="002060"/>
                  </a:solidFill>
                  <a:latin typeface="Corbel" panose="020B05030202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251520" y="1524000"/>
                <a:ext cx="8712968" cy="5001344"/>
              </a:xfrm>
              <a:blipFill rotWithShape="0">
                <a:blip r:embed="rId2"/>
                <a:stretch>
                  <a:fillRect l="-909" t="-1463" r="-839"/>
                </a:stretch>
              </a:blipFill>
            </p:spPr>
            <p:txBody>
              <a:bodyPr/>
              <a:lstStyle/>
              <a:p>
                <a:r>
                  <a:rPr lang="en-AU">
                    <a:noFill/>
                  </a:rPr>
                  <a:t> </a:t>
                </a:r>
              </a:p>
            </p:txBody>
          </p:sp>
        </mc:Fallback>
      </mc:AlternateContent>
    </p:spTree>
    <p:extLst>
      <p:ext uri="{BB962C8B-B14F-4D97-AF65-F5344CB8AC3E}">
        <p14:creationId xmlns:p14="http://schemas.microsoft.com/office/powerpoint/2010/main" val="4210602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An oscillation and a wave</a:t>
            </a:r>
            <a:endParaRPr lang="en-AU" sz="4800" dirty="0">
              <a:latin typeface="Corbel" panose="020B0503020204020204" pitchFamily="34" charset="0"/>
            </a:endParaRPr>
          </a:p>
        </p:txBody>
      </p:sp>
      <p:sp>
        <p:nvSpPr>
          <p:cNvPr id="3" name="Content Placeholder 2"/>
          <p:cNvSpPr>
            <a:spLocks noGrp="1"/>
          </p:cNvSpPr>
          <p:nvPr>
            <p:ph sz="quarter" idx="1"/>
          </p:nvPr>
        </p:nvSpPr>
        <p:spPr>
          <a:xfrm>
            <a:off x="107504" y="3861048"/>
            <a:ext cx="8784976" cy="2854100"/>
          </a:xfrm>
          <a:solidFill>
            <a:schemeClr val="tx1">
              <a:alpha val="60000"/>
            </a:schemeClr>
          </a:solidFill>
        </p:spPr>
        <p:txBody>
          <a:bodyPr>
            <a:noAutofit/>
          </a:bodyPr>
          <a:lstStyle/>
          <a:p>
            <a:r>
              <a:rPr lang="en-AU" dirty="0">
                <a:solidFill>
                  <a:srgbClr val="002060"/>
                </a:solidFill>
                <a:latin typeface="Corbel" panose="020B0503020204020204" pitchFamily="34" charset="0"/>
              </a:rPr>
              <a:t>An oscillation is a time-varying disturbance. A wave is a time-varying disturbance that also propagates in space. </a:t>
            </a:r>
          </a:p>
          <a:p>
            <a:r>
              <a:rPr lang="en-AU" dirty="0">
                <a:solidFill>
                  <a:srgbClr val="002060"/>
                </a:solidFill>
                <a:latin typeface="Corbel" panose="020B0503020204020204" pitchFamily="34" charset="0"/>
              </a:rPr>
              <a:t>All waves involve energy being transferred from one location to another without any net transfer of matter. </a:t>
            </a:r>
          </a:p>
          <a:p>
            <a:r>
              <a:rPr lang="en-AU" dirty="0">
                <a:solidFill>
                  <a:srgbClr val="002060"/>
                </a:solidFill>
                <a:latin typeface="Corbel" panose="020B0503020204020204" pitchFamily="34" charset="0"/>
              </a:rPr>
              <a:t>The particles within the wave oscillate around a set centre. This centre does not change.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478516"/>
            <a:ext cx="230366" cy="224083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1478516"/>
            <a:ext cx="3999998" cy="22408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Terminology</a:t>
            </a:r>
          </a:p>
        </p:txBody>
      </p:sp>
      <p:sp>
        <p:nvSpPr>
          <p:cNvPr id="3" name="Content Placeholder 2"/>
          <p:cNvSpPr>
            <a:spLocks noGrp="1"/>
          </p:cNvSpPr>
          <p:nvPr>
            <p:ph sz="quarter" idx="1"/>
          </p:nvPr>
        </p:nvSpPr>
        <p:spPr>
          <a:xfrm>
            <a:off x="107504" y="1340768"/>
            <a:ext cx="8928992" cy="5328592"/>
          </a:xfrm>
          <a:solidFill>
            <a:schemeClr val="tx1">
              <a:alpha val="60000"/>
            </a:schemeClr>
          </a:solidFill>
        </p:spPr>
        <p:txBody>
          <a:bodyPr>
            <a:noAutofit/>
          </a:bodyPr>
          <a:lstStyle/>
          <a:p>
            <a:pPr>
              <a:buClr>
                <a:srgbClr val="7030A0"/>
              </a:buClr>
            </a:pPr>
            <a:r>
              <a:rPr lang="en-AU" sz="3000" dirty="0">
                <a:solidFill>
                  <a:srgbClr val="002060"/>
                </a:solidFill>
                <a:latin typeface="Corbel" panose="020B0503020204020204" pitchFamily="34" charset="0"/>
              </a:rPr>
              <a:t>Reverberation: multiple echoes of the same sound.</a:t>
            </a:r>
          </a:p>
          <a:p>
            <a:pPr>
              <a:buClr>
                <a:srgbClr val="7030A0"/>
              </a:buClr>
            </a:pPr>
            <a:r>
              <a:rPr lang="en-AU" sz="3000" dirty="0">
                <a:solidFill>
                  <a:srgbClr val="002060"/>
                </a:solidFill>
                <a:latin typeface="Corbel" panose="020B0503020204020204" pitchFamily="34" charset="0"/>
              </a:rPr>
              <a:t>Wavelength (</a:t>
            </a:r>
            <a:r>
              <a:rPr lang="el-GR" sz="3000" dirty="0">
                <a:solidFill>
                  <a:srgbClr val="002060"/>
                </a:solidFill>
                <a:latin typeface="Corbel" panose="020B0503020204020204" pitchFamily="34" charset="0"/>
              </a:rPr>
              <a:t>λ</a:t>
            </a:r>
            <a:r>
              <a:rPr lang="en-AU" sz="3000" dirty="0">
                <a:solidFill>
                  <a:srgbClr val="002060"/>
                </a:solidFill>
                <a:latin typeface="Corbel" panose="020B0503020204020204" pitchFamily="34" charset="0"/>
              </a:rPr>
              <a:t>): the distance between any two consecutive points in a wave which are in phase. Wavelength is measured in metres.</a:t>
            </a:r>
          </a:p>
          <a:p>
            <a:pPr>
              <a:buClr>
                <a:srgbClr val="7030A0"/>
              </a:buClr>
            </a:pPr>
            <a:r>
              <a:rPr lang="en-AU" sz="3000" dirty="0">
                <a:solidFill>
                  <a:srgbClr val="002060"/>
                </a:solidFill>
                <a:latin typeface="Corbel" panose="020B0503020204020204" pitchFamily="34" charset="0"/>
              </a:rPr>
              <a:t>Phase: the stage of vibration that a particle has reached in its cycle of motion.</a:t>
            </a:r>
          </a:p>
          <a:p>
            <a:pPr>
              <a:buClr>
                <a:srgbClr val="7030A0"/>
              </a:buClr>
            </a:pPr>
            <a:r>
              <a:rPr lang="en-AU" sz="3000" dirty="0">
                <a:solidFill>
                  <a:srgbClr val="002060"/>
                </a:solidFill>
                <a:latin typeface="Corbel" panose="020B0503020204020204" pitchFamily="34" charset="0"/>
              </a:rPr>
              <a:t>Pitch is what we hear change as frequency changes.</a:t>
            </a:r>
          </a:p>
          <a:p>
            <a:pPr>
              <a:buClr>
                <a:srgbClr val="7030A0"/>
              </a:buClr>
            </a:pPr>
            <a:r>
              <a:rPr lang="en-AU" sz="3000" dirty="0">
                <a:solidFill>
                  <a:srgbClr val="002060"/>
                </a:solidFill>
                <a:latin typeface="Corbel" panose="020B0503020204020204" pitchFamily="34" charset="0"/>
              </a:rPr>
              <a:t>Velocity (v): the speed with which a progressive wave travels through a medium. Velocity measures in m s</a:t>
            </a:r>
            <a:r>
              <a:rPr lang="en-AU" sz="3000" baseline="30000" dirty="0">
                <a:solidFill>
                  <a:srgbClr val="002060"/>
                </a:solidFill>
                <a:latin typeface="Corbel" panose="020B0503020204020204" pitchFamily="34" charset="0"/>
              </a:rPr>
              <a:t>-1</a:t>
            </a:r>
            <a:r>
              <a:rPr lang="en-AU" sz="3000" dirty="0">
                <a:solidFill>
                  <a:srgbClr val="002060"/>
                </a:solidFill>
                <a:latin typeface="Corbel" panose="020B0503020204020204" pitchFamily="34" charset="0"/>
              </a:rPr>
              <a:t>.</a:t>
            </a:r>
          </a:p>
          <a:p>
            <a:pPr marL="0" indent="0">
              <a:buClr>
                <a:srgbClr val="7030A0"/>
              </a:buClr>
              <a:buNone/>
            </a:pPr>
            <a:r>
              <a:rPr lang="en-AU" sz="3000" dirty="0">
                <a:solidFill>
                  <a:srgbClr val="002060"/>
                </a:solidFill>
                <a:latin typeface="Corbel" panose="020B0503020204020204" pitchFamily="34" charset="0"/>
              </a:rPr>
              <a:t>			    </a:t>
            </a:r>
            <a:r>
              <a:rPr lang="en-AU" sz="3200" b="1" dirty="0">
                <a:solidFill>
                  <a:srgbClr val="002060"/>
                </a:solidFill>
                <a:latin typeface="Corbel" panose="020B0503020204020204" pitchFamily="34" charset="0"/>
              </a:rPr>
              <a:t>v = f </a:t>
            </a:r>
            <a:r>
              <a:rPr lang="el-GR" sz="3200" b="1" dirty="0">
                <a:solidFill>
                  <a:srgbClr val="002060"/>
                </a:solidFill>
                <a:latin typeface="Corbel" panose="020B0503020204020204" pitchFamily="34" charset="0"/>
              </a:rPr>
              <a:t>λ</a:t>
            </a:r>
            <a:endParaRPr lang="en-AU" sz="3200" b="1" dirty="0">
              <a:solidFill>
                <a:srgbClr val="002060"/>
              </a:solidFill>
              <a:latin typeface="Corbel" panose="020B0503020204020204" pitchFamily="34" charset="0"/>
            </a:endParaRPr>
          </a:p>
        </p:txBody>
      </p:sp>
    </p:spTree>
    <p:extLst>
      <p:ext uri="{BB962C8B-B14F-4D97-AF65-F5344CB8AC3E}">
        <p14:creationId xmlns:p14="http://schemas.microsoft.com/office/powerpoint/2010/main" val="2237682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sz="4800" b="1" dirty="0">
                <a:latin typeface="Corbel" panose="020B0503020204020204" pitchFamily="34" charset="0"/>
              </a:rPr>
              <a:t>Speed of Sound (in substances)</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64581697"/>
              </p:ext>
            </p:extLst>
          </p:nvPr>
        </p:nvGraphicFramePr>
        <p:xfrm>
          <a:off x="179512" y="1268760"/>
          <a:ext cx="8784978" cy="5486400"/>
        </p:xfrm>
        <a:graphic>
          <a:graphicData uri="http://schemas.openxmlformats.org/drawingml/2006/table">
            <a:tbl>
              <a:tblPr firstRow="1" bandRow="1">
                <a:tableStyleId>{5C22544A-7EE6-4342-B048-85BDC9FD1C3A}</a:tableStyleId>
              </a:tblPr>
              <a:tblGrid>
                <a:gridCol w="3096345">
                  <a:extLst>
                    <a:ext uri="{9D8B030D-6E8A-4147-A177-3AD203B41FA5}">
                      <a16:colId xmlns:a16="http://schemas.microsoft.com/office/drawing/2014/main" val="20000"/>
                    </a:ext>
                  </a:extLst>
                </a:gridCol>
                <a:gridCol w="3240360">
                  <a:extLst>
                    <a:ext uri="{9D8B030D-6E8A-4147-A177-3AD203B41FA5}">
                      <a16:colId xmlns:a16="http://schemas.microsoft.com/office/drawing/2014/main" val="20001"/>
                    </a:ext>
                  </a:extLst>
                </a:gridCol>
                <a:gridCol w="2448273">
                  <a:extLst>
                    <a:ext uri="{9D8B030D-6E8A-4147-A177-3AD203B41FA5}">
                      <a16:colId xmlns:a16="http://schemas.microsoft.com/office/drawing/2014/main" val="20002"/>
                    </a:ext>
                  </a:extLst>
                </a:gridCol>
              </a:tblGrid>
              <a:tr h="370840">
                <a:tc>
                  <a:txBody>
                    <a:bodyPr/>
                    <a:lstStyle/>
                    <a:p>
                      <a:r>
                        <a:rPr lang="en-AU" sz="2400" dirty="0"/>
                        <a:t>Substance</a:t>
                      </a:r>
                    </a:p>
                  </a:txBody>
                  <a:tcPr/>
                </a:tc>
                <a:tc>
                  <a:txBody>
                    <a:bodyPr/>
                    <a:lstStyle/>
                    <a:p>
                      <a:r>
                        <a:rPr lang="en-AU" sz="2400" dirty="0"/>
                        <a:t>Conditions</a:t>
                      </a:r>
                    </a:p>
                  </a:txBody>
                  <a:tcPr/>
                </a:tc>
                <a:tc>
                  <a:txBody>
                    <a:bodyPr/>
                    <a:lstStyle/>
                    <a:p>
                      <a:r>
                        <a:rPr lang="en-AU" sz="2400" dirty="0"/>
                        <a:t>Speed</a:t>
                      </a:r>
                    </a:p>
                  </a:txBody>
                  <a:tcPr/>
                </a:tc>
                <a:extLst>
                  <a:ext uri="{0D108BD9-81ED-4DB2-BD59-A6C34878D82A}">
                    <a16:rowId xmlns:a16="http://schemas.microsoft.com/office/drawing/2014/main" val="10000"/>
                  </a:ext>
                </a:extLst>
              </a:tr>
              <a:tr h="370840">
                <a:tc>
                  <a:txBody>
                    <a:bodyPr/>
                    <a:lstStyle/>
                    <a:p>
                      <a:r>
                        <a:rPr lang="en-AU" sz="2400" dirty="0"/>
                        <a:t>Air</a:t>
                      </a:r>
                    </a:p>
                  </a:txBody>
                  <a:tcPr/>
                </a:tc>
                <a:tc>
                  <a:txBody>
                    <a:bodyPr/>
                    <a:lstStyle/>
                    <a:p>
                      <a:r>
                        <a:rPr lang="en-AU" sz="2400" dirty="0"/>
                        <a:t>Dry, 25 </a:t>
                      </a:r>
                      <a:r>
                        <a:rPr lang="en-AU" sz="2400" baseline="30000" dirty="0"/>
                        <a:t>o</a:t>
                      </a:r>
                      <a:r>
                        <a:rPr lang="en-AU" sz="2400" dirty="0"/>
                        <a:t>C, 101.3 </a:t>
                      </a:r>
                      <a:r>
                        <a:rPr lang="en-AU" sz="2400" dirty="0" err="1"/>
                        <a:t>kPa</a:t>
                      </a:r>
                      <a:endParaRPr lang="en-AU" sz="2400" dirty="0"/>
                    </a:p>
                  </a:txBody>
                  <a:tcPr/>
                </a:tc>
                <a:tc>
                  <a:txBody>
                    <a:bodyPr/>
                    <a:lstStyle/>
                    <a:p>
                      <a:r>
                        <a:rPr lang="en-AU" sz="2400" dirty="0"/>
                        <a:t>346 ms</a:t>
                      </a:r>
                      <a:r>
                        <a:rPr lang="en-AU" sz="2400" baseline="30000" dirty="0"/>
                        <a:t>-1</a:t>
                      </a:r>
                    </a:p>
                  </a:txBody>
                  <a:tcPr/>
                </a:tc>
                <a:extLst>
                  <a:ext uri="{0D108BD9-81ED-4DB2-BD59-A6C34878D82A}">
                    <a16:rowId xmlns:a16="http://schemas.microsoft.com/office/drawing/2014/main" val="10001"/>
                  </a:ext>
                </a:extLst>
              </a:tr>
              <a:tr h="370840">
                <a:tc>
                  <a:txBody>
                    <a:bodyPr/>
                    <a:lstStyle/>
                    <a:p>
                      <a:r>
                        <a:rPr lang="en-AU" sz="2400" dirty="0"/>
                        <a:t>Helium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t>25 </a:t>
                      </a:r>
                      <a:r>
                        <a:rPr lang="en-AU" sz="2400" baseline="30000" dirty="0"/>
                        <a:t>o</a:t>
                      </a:r>
                      <a:r>
                        <a:rPr lang="en-AU" sz="2400" dirty="0"/>
                        <a:t>C, 101.3 </a:t>
                      </a:r>
                      <a:r>
                        <a:rPr lang="en-AU" sz="2400" dirty="0" err="1"/>
                        <a:t>kPa</a:t>
                      </a:r>
                      <a:endParaRPr lang="en-AU" sz="2400" dirty="0"/>
                    </a:p>
                  </a:txBody>
                  <a:tcPr/>
                </a:tc>
                <a:tc>
                  <a:txBody>
                    <a:bodyPr/>
                    <a:lstStyle/>
                    <a:p>
                      <a:r>
                        <a:rPr lang="en-AU" sz="2400" dirty="0"/>
                        <a:t>985 ms</a:t>
                      </a:r>
                      <a:r>
                        <a:rPr lang="en-AU" sz="2400" baseline="30000" dirty="0"/>
                        <a:t>-1</a:t>
                      </a:r>
                      <a:endParaRPr lang="en-AU" sz="2400" dirty="0"/>
                    </a:p>
                  </a:txBody>
                  <a:tcPr/>
                </a:tc>
                <a:extLst>
                  <a:ext uri="{0D108BD9-81ED-4DB2-BD59-A6C34878D82A}">
                    <a16:rowId xmlns:a16="http://schemas.microsoft.com/office/drawing/2014/main" val="10002"/>
                  </a:ext>
                </a:extLst>
              </a:tr>
              <a:tr h="370840">
                <a:tc>
                  <a:txBody>
                    <a:bodyPr/>
                    <a:lstStyle/>
                    <a:p>
                      <a:r>
                        <a:rPr lang="en-AU" sz="2400" dirty="0"/>
                        <a:t>Oxygen</a:t>
                      </a:r>
                    </a:p>
                  </a:txBody>
                  <a:tcPr/>
                </a:tc>
                <a:tc>
                  <a:txBody>
                    <a:bodyPr/>
                    <a:lstStyle/>
                    <a:p>
                      <a:r>
                        <a:rPr lang="en-AU" sz="2400" dirty="0"/>
                        <a:t>25 </a:t>
                      </a:r>
                      <a:r>
                        <a:rPr lang="en-AU" sz="2400" baseline="30000" dirty="0"/>
                        <a:t>o</a:t>
                      </a:r>
                      <a:r>
                        <a:rPr lang="en-AU" sz="2400" dirty="0"/>
                        <a:t>C, 101.3 </a:t>
                      </a:r>
                      <a:r>
                        <a:rPr lang="en-AU" sz="2400" dirty="0" err="1"/>
                        <a:t>kPa</a:t>
                      </a:r>
                      <a:endParaRPr lang="en-AU" sz="2400" dirty="0"/>
                    </a:p>
                  </a:txBody>
                  <a:tcPr/>
                </a:tc>
                <a:tc>
                  <a:txBody>
                    <a:bodyPr/>
                    <a:lstStyle/>
                    <a:p>
                      <a:r>
                        <a:rPr lang="en-AU" sz="2400" dirty="0"/>
                        <a:t>330 ms</a:t>
                      </a:r>
                      <a:r>
                        <a:rPr lang="en-AU" sz="2400" baseline="30000" dirty="0"/>
                        <a:t>-1</a:t>
                      </a:r>
                      <a:endParaRPr lang="en-AU" sz="2400" dirty="0"/>
                    </a:p>
                  </a:txBody>
                  <a:tcPr/>
                </a:tc>
                <a:extLst>
                  <a:ext uri="{0D108BD9-81ED-4DB2-BD59-A6C34878D82A}">
                    <a16:rowId xmlns:a16="http://schemas.microsoft.com/office/drawing/2014/main" val="10003"/>
                  </a:ext>
                </a:extLst>
              </a:tr>
              <a:tr h="370840">
                <a:tc>
                  <a:txBody>
                    <a:bodyPr/>
                    <a:lstStyle/>
                    <a:p>
                      <a:r>
                        <a:rPr lang="en-AU" sz="2400" dirty="0"/>
                        <a:t>Glycerol</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1900 ms</a:t>
                      </a:r>
                      <a:r>
                        <a:rPr lang="en-AU" sz="2400" baseline="30000" dirty="0"/>
                        <a:t>-1</a:t>
                      </a:r>
                      <a:endParaRPr lang="en-AU" sz="2400" dirty="0"/>
                    </a:p>
                  </a:txBody>
                  <a:tcPr/>
                </a:tc>
                <a:extLst>
                  <a:ext uri="{0D108BD9-81ED-4DB2-BD59-A6C34878D82A}">
                    <a16:rowId xmlns:a16="http://schemas.microsoft.com/office/drawing/2014/main" val="10004"/>
                  </a:ext>
                </a:extLst>
              </a:tr>
              <a:tr h="370840">
                <a:tc>
                  <a:txBody>
                    <a:bodyPr/>
                    <a:lstStyle/>
                    <a:p>
                      <a:r>
                        <a:rPr lang="en-AU" sz="2400" dirty="0"/>
                        <a:t>Water (distilled)</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1500 ms</a:t>
                      </a:r>
                      <a:r>
                        <a:rPr lang="en-AU" sz="2400" baseline="30000" dirty="0"/>
                        <a:t>-1</a:t>
                      </a:r>
                      <a:endParaRPr lang="en-AU" sz="2400" dirty="0"/>
                    </a:p>
                  </a:txBody>
                  <a:tcPr/>
                </a:tc>
                <a:extLst>
                  <a:ext uri="{0D108BD9-81ED-4DB2-BD59-A6C34878D82A}">
                    <a16:rowId xmlns:a16="http://schemas.microsoft.com/office/drawing/2014/main" val="10005"/>
                  </a:ext>
                </a:extLst>
              </a:tr>
              <a:tr h="370840">
                <a:tc>
                  <a:txBody>
                    <a:bodyPr/>
                    <a:lstStyle/>
                    <a:p>
                      <a:r>
                        <a:rPr lang="en-AU" sz="2400" dirty="0"/>
                        <a:t>Water (sea)</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1530 ms</a:t>
                      </a:r>
                      <a:r>
                        <a:rPr lang="en-AU" sz="2400" baseline="30000" dirty="0"/>
                        <a:t>-1</a:t>
                      </a:r>
                      <a:endParaRPr lang="en-AU" sz="2400" dirty="0"/>
                    </a:p>
                  </a:txBody>
                  <a:tcPr/>
                </a:tc>
                <a:extLst>
                  <a:ext uri="{0D108BD9-81ED-4DB2-BD59-A6C34878D82A}">
                    <a16:rowId xmlns:a16="http://schemas.microsoft.com/office/drawing/2014/main" val="10006"/>
                  </a:ext>
                </a:extLst>
              </a:tr>
              <a:tr h="370840">
                <a:tc>
                  <a:txBody>
                    <a:bodyPr/>
                    <a:lstStyle/>
                    <a:p>
                      <a:r>
                        <a:rPr lang="en-AU" sz="2400" dirty="0"/>
                        <a:t>Cork (thin rod)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400" dirty="0"/>
                        <a:t>25 </a:t>
                      </a:r>
                      <a:r>
                        <a:rPr lang="en-AU" sz="2400" baseline="30000" dirty="0"/>
                        <a:t>o</a:t>
                      </a:r>
                      <a:r>
                        <a:rPr lang="en-AU" sz="2400" dirty="0"/>
                        <a:t>C</a:t>
                      </a:r>
                    </a:p>
                  </a:txBody>
                  <a:tcPr/>
                </a:tc>
                <a:tc>
                  <a:txBody>
                    <a:bodyPr/>
                    <a:lstStyle/>
                    <a:p>
                      <a:r>
                        <a:rPr lang="en-AU" sz="2400" dirty="0"/>
                        <a:t>500 ms</a:t>
                      </a:r>
                      <a:r>
                        <a:rPr lang="en-AU" sz="2400" baseline="30000" dirty="0"/>
                        <a:t>-1</a:t>
                      </a:r>
                      <a:endParaRPr lang="en-AU" sz="2400" dirty="0"/>
                    </a:p>
                  </a:txBody>
                  <a:tcPr/>
                </a:tc>
                <a:extLst>
                  <a:ext uri="{0D108BD9-81ED-4DB2-BD59-A6C34878D82A}">
                    <a16:rowId xmlns:a16="http://schemas.microsoft.com/office/drawing/2014/main" val="10007"/>
                  </a:ext>
                </a:extLst>
              </a:tr>
              <a:tr h="370840">
                <a:tc>
                  <a:txBody>
                    <a:bodyPr/>
                    <a:lstStyle/>
                    <a:p>
                      <a:r>
                        <a:rPr lang="en-AU" sz="2400" dirty="0"/>
                        <a:t>Glass (thin rod)</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4340 ms</a:t>
                      </a:r>
                      <a:r>
                        <a:rPr lang="en-AU" sz="2400" baseline="30000" dirty="0"/>
                        <a:t>-1</a:t>
                      </a:r>
                      <a:endParaRPr lang="en-AU" sz="2400" dirty="0"/>
                    </a:p>
                  </a:txBody>
                  <a:tcPr/>
                </a:tc>
                <a:extLst>
                  <a:ext uri="{0D108BD9-81ED-4DB2-BD59-A6C34878D82A}">
                    <a16:rowId xmlns:a16="http://schemas.microsoft.com/office/drawing/2014/main" val="10008"/>
                  </a:ext>
                </a:extLst>
              </a:tr>
              <a:tr h="370840">
                <a:tc>
                  <a:txBody>
                    <a:bodyPr/>
                    <a:lstStyle/>
                    <a:p>
                      <a:r>
                        <a:rPr lang="en-AU" sz="2400" dirty="0"/>
                        <a:t>Aluminium (thin rod)</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5000 ms</a:t>
                      </a:r>
                      <a:r>
                        <a:rPr lang="en-AU" sz="2400" baseline="30000" dirty="0"/>
                        <a:t>-1</a:t>
                      </a:r>
                      <a:endParaRPr lang="en-AU" sz="2400" dirty="0"/>
                    </a:p>
                  </a:txBody>
                  <a:tcPr/>
                </a:tc>
                <a:extLst>
                  <a:ext uri="{0D108BD9-81ED-4DB2-BD59-A6C34878D82A}">
                    <a16:rowId xmlns:a16="http://schemas.microsoft.com/office/drawing/2014/main" val="10009"/>
                  </a:ext>
                </a:extLst>
              </a:tr>
              <a:tr h="370840">
                <a:tc>
                  <a:txBody>
                    <a:bodyPr/>
                    <a:lstStyle/>
                    <a:p>
                      <a:r>
                        <a:rPr lang="en-AU" sz="2400" dirty="0"/>
                        <a:t>Lead (thin rod)</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1200 ms</a:t>
                      </a:r>
                      <a:r>
                        <a:rPr lang="en-AU" sz="2400" baseline="30000" dirty="0"/>
                        <a:t>-1</a:t>
                      </a:r>
                      <a:endParaRPr lang="en-AU" sz="2400" dirty="0"/>
                    </a:p>
                  </a:txBody>
                  <a:tcPr/>
                </a:tc>
                <a:extLst>
                  <a:ext uri="{0D108BD9-81ED-4DB2-BD59-A6C34878D82A}">
                    <a16:rowId xmlns:a16="http://schemas.microsoft.com/office/drawing/2014/main" val="10010"/>
                  </a:ext>
                </a:extLst>
              </a:tr>
              <a:tr h="370840">
                <a:tc>
                  <a:txBody>
                    <a:bodyPr/>
                    <a:lstStyle/>
                    <a:p>
                      <a:r>
                        <a:rPr lang="en-AU" sz="2400" dirty="0"/>
                        <a:t>Soft Iron (thin rod)</a:t>
                      </a:r>
                    </a:p>
                  </a:txBody>
                  <a:tcPr/>
                </a:tc>
                <a:tc>
                  <a:txBody>
                    <a:bodyPr/>
                    <a:lstStyle/>
                    <a:p>
                      <a:r>
                        <a:rPr lang="en-AU" sz="2400" dirty="0"/>
                        <a:t>25 </a:t>
                      </a:r>
                      <a:r>
                        <a:rPr lang="en-AU" sz="2400" baseline="30000" dirty="0"/>
                        <a:t>o</a:t>
                      </a:r>
                      <a:r>
                        <a:rPr lang="en-AU" sz="2400" dirty="0"/>
                        <a:t>C</a:t>
                      </a:r>
                    </a:p>
                  </a:txBody>
                  <a:tcPr/>
                </a:tc>
                <a:tc>
                  <a:txBody>
                    <a:bodyPr/>
                    <a:lstStyle/>
                    <a:p>
                      <a:r>
                        <a:rPr lang="en-AU" sz="2400" dirty="0"/>
                        <a:t>5200 ms</a:t>
                      </a:r>
                      <a:r>
                        <a:rPr lang="en-AU" sz="2400" baseline="30000" dirty="0"/>
                        <a:t>-1</a:t>
                      </a:r>
                      <a:endParaRPr lang="en-AU" sz="240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812551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168398" y="4005064"/>
            <a:ext cx="8747823" cy="2736305"/>
          </a:xfrm>
          <a:prstGeom prst="rect">
            <a:avLst/>
          </a:prstGeom>
          <a:solidFill>
            <a:schemeClr val="tx1">
              <a:alpha val="60000"/>
            </a:schemeClr>
          </a:solidFill>
        </p:spPr>
        <p:txBody>
          <a:bodyPr vert="horz">
            <a:no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Font typeface="Wingdings 2"/>
              <a:buNone/>
            </a:pPr>
            <a:r>
              <a:rPr lang="en-AU" dirty="0">
                <a:solidFill>
                  <a:srgbClr val="002060"/>
                </a:solidFill>
                <a:latin typeface="Corbel" panose="020B0503020204020204" pitchFamily="34" charset="0"/>
              </a:rPr>
              <a:t>Answer the following, giving appropriate units.</a:t>
            </a:r>
          </a:p>
          <a:p>
            <a:pPr marL="514350" indent="-514350">
              <a:buClr>
                <a:srgbClr val="7030A0"/>
              </a:buClr>
              <a:buFont typeface="Wingdings 2"/>
              <a:buAutoNum type="alphaLcParenR"/>
            </a:pPr>
            <a:r>
              <a:rPr lang="en-AU" dirty="0">
                <a:solidFill>
                  <a:srgbClr val="002060"/>
                </a:solidFill>
                <a:latin typeface="Corbel" panose="020B0503020204020204" pitchFamily="34" charset="0"/>
              </a:rPr>
              <a:t>The wavelength (</a:t>
            </a:r>
            <a:r>
              <a:rPr lang="el-GR" dirty="0">
                <a:solidFill>
                  <a:srgbClr val="002060"/>
                </a:solidFill>
                <a:latin typeface="Corbel" panose="020B0503020204020204" pitchFamily="34" charset="0"/>
              </a:rPr>
              <a:t>λ</a:t>
            </a:r>
            <a:r>
              <a:rPr lang="en-AU" dirty="0">
                <a:solidFill>
                  <a:srgbClr val="002060"/>
                </a:solidFill>
                <a:latin typeface="Corbel" panose="020B0503020204020204" pitchFamily="34" charset="0"/>
              </a:rPr>
              <a:t>) is _______</a:t>
            </a:r>
          </a:p>
          <a:p>
            <a:pPr marL="514350" indent="-514350">
              <a:buClr>
                <a:srgbClr val="7030A0"/>
              </a:buClr>
              <a:buFont typeface="Wingdings 2"/>
              <a:buAutoNum type="alphaLcParenR"/>
            </a:pPr>
            <a:r>
              <a:rPr lang="en-AU" dirty="0">
                <a:solidFill>
                  <a:srgbClr val="002060"/>
                </a:solidFill>
                <a:latin typeface="Corbel" panose="020B0503020204020204" pitchFamily="34" charset="0"/>
              </a:rPr>
              <a:t>The amplitude (x) is _______</a:t>
            </a:r>
          </a:p>
          <a:p>
            <a:pPr marL="514350" indent="-514350">
              <a:buClr>
                <a:srgbClr val="7030A0"/>
              </a:buClr>
              <a:buFont typeface="Wingdings 2"/>
              <a:buAutoNum type="alphaLcParenR"/>
            </a:pPr>
            <a:r>
              <a:rPr lang="en-AU" dirty="0">
                <a:solidFill>
                  <a:srgbClr val="002060"/>
                </a:solidFill>
                <a:latin typeface="Corbel" panose="020B0503020204020204" pitchFamily="34" charset="0"/>
              </a:rPr>
              <a:t>List points in phase: _________________</a:t>
            </a:r>
          </a:p>
          <a:p>
            <a:pPr marL="514350" indent="-514350">
              <a:buClr>
                <a:srgbClr val="7030A0"/>
              </a:buClr>
              <a:buFont typeface="Wingdings 2"/>
              <a:buAutoNum type="alphaLcParenR"/>
            </a:pPr>
            <a:r>
              <a:rPr lang="en-AU" dirty="0">
                <a:solidFill>
                  <a:srgbClr val="002060"/>
                </a:solidFill>
                <a:latin typeface="Corbel" panose="020B0503020204020204" pitchFamily="34" charset="0"/>
              </a:rPr>
              <a:t>List points in “completely” out of phase: ____________</a:t>
            </a:r>
          </a:p>
          <a:p>
            <a:pPr marL="514350" indent="-514350">
              <a:buClr>
                <a:srgbClr val="7030A0"/>
              </a:buClr>
              <a:buFont typeface="Wingdings 2"/>
              <a:buAutoNum type="alphaLcParenR"/>
            </a:pPr>
            <a:endParaRPr lang="en-AU" dirty="0">
              <a:solidFill>
                <a:srgbClr val="002060"/>
              </a:solidFill>
              <a:latin typeface="Corbel" panose="020B0503020204020204" pitchFamily="34" charset="0"/>
            </a:endParaRPr>
          </a:p>
        </p:txBody>
      </p:sp>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99" y="1415174"/>
            <a:ext cx="8747822" cy="2589889"/>
          </a:xfrm>
          <a:prstGeom prst="rect">
            <a:avLst/>
          </a:prstGeom>
        </p:spPr>
      </p:pic>
    </p:spTree>
    <p:extLst>
      <p:ext uri="{BB962C8B-B14F-4D97-AF65-F5344CB8AC3E}">
        <p14:creationId xmlns:p14="http://schemas.microsoft.com/office/powerpoint/2010/main" val="1729317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492" y="1454327"/>
            <a:ext cx="7169637" cy="2122650"/>
          </a:xfrm>
          <a:prstGeom prst="rect">
            <a:avLst/>
          </a:prstGeom>
        </p:spPr>
      </p:pic>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a</a:t>
            </a:r>
          </a:p>
        </p:txBody>
      </p:sp>
      <p:sp>
        <p:nvSpPr>
          <p:cNvPr id="17" name="Content Placeholder 2"/>
          <p:cNvSpPr txBox="1">
            <a:spLocks/>
          </p:cNvSpPr>
          <p:nvPr/>
        </p:nvSpPr>
        <p:spPr>
          <a:xfrm>
            <a:off x="168399" y="3576977"/>
            <a:ext cx="8747823" cy="3281023"/>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Font typeface="Wingdings 2"/>
              <a:buNone/>
            </a:pPr>
            <a:r>
              <a:rPr lang="en-AU" dirty="0">
                <a:solidFill>
                  <a:srgbClr val="002060"/>
                </a:solidFill>
                <a:latin typeface="Corbel" panose="020B0503020204020204" pitchFamily="34" charset="0"/>
              </a:rPr>
              <a:t>Answer the following, giving appropriate units/</a:t>
            </a:r>
          </a:p>
          <a:p>
            <a:pPr marL="514350" indent="-514350">
              <a:buClr>
                <a:srgbClr val="7030A0"/>
              </a:buClr>
              <a:buFont typeface="+mj-lt"/>
              <a:buAutoNum type="alphaLcParenR" startAt="5"/>
            </a:pPr>
            <a:r>
              <a:rPr lang="en-AU" dirty="0">
                <a:solidFill>
                  <a:srgbClr val="002060"/>
                </a:solidFill>
                <a:latin typeface="Corbel" panose="020B0503020204020204" pitchFamily="34" charset="0"/>
              </a:rPr>
              <a:t>List points with maximum upwards velocity: ________</a:t>
            </a:r>
          </a:p>
          <a:p>
            <a:pPr marL="514350" indent="-514350">
              <a:buClr>
                <a:srgbClr val="7030A0"/>
              </a:buClr>
              <a:buFont typeface="Wingdings 2"/>
              <a:buAutoNum type="alphaLcParenR" startAt="5"/>
            </a:pPr>
            <a:r>
              <a:rPr lang="en-AU" dirty="0">
                <a:solidFill>
                  <a:srgbClr val="002060"/>
                </a:solidFill>
                <a:latin typeface="Corbel" panose="020B0503020204020204" pitchFamily="34" charset="0"/>
              </a:rPr>
              <a:t>If the frequency (f) is 2 Hz, what is the period (T)?</a:t>
            </a:r>
          </a:p>
          <a:p>
            <a:pPr marL="0" indent="0">
              <a:buClr>
                <a:srgbClr val="7030A0"/>
              </a:buClr>
              <a:buNone/>
            </a:pPr>
            <a:endParaRPr lang="en-AU" dirty="0">
              <a:solidFill>
                <a:srgbClr val="002060"/>
              </a:solidFill>
              <a:latin typeface="Corbel" panose="020B0503020204020204" pitchFamily="34" charset="0"/>
            </a:endParaRPr>
          </a:p>
          <a:p>
            <a:pPr marL="514350" indent="-514350">
              <a:buClr>
                <a:srgbClr val="7030A0"/>
              </a:buClr>
              <a:buFont typeface="+mj-lt"/>
              <a:buAutoNum type="alphaLcParenR" startAt="7"/>
            </a:pPr>
            <a:r>
              <a:rPr lang="en-AU" dirty="0">
                <a:solidFill>
                  <a:srgbClr val="002060"/>
                </a:solidFill>
                <a:latin typeface="Corbel" panose="020B0503020204020204" pitchFamily="34" charset="0"/>
              </a:rPr>
              <a:t>What is the speed of the wave at 2 Hz?</a:t>
            </a:r>
          </a:p>
        </p:txBody>
      </p:sp>
    </p:spTree>
    <p:extLst>
      <p:ext uri="{BB962C8B-B14F-4D97-AF65-F5344CB8AC3E}">
        <p14:creationId xmlns:p14="http://schemas.microsoft.com/office/powerpoint/2010/main" val="2208411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b</a:t>
            </a:r>
          </a:p>
        </p:txBody>
      </p:sp>
      <p:sp>
        <p:nvSpPr>
          <p:cNvPr id="7" name="Content Placeholder 2"/>
          <p:cNvSpPr txBox="1">
            <a:spLocks/>
          </p:cNvSpPr>
          <p:nvPr/>
        </p:nvSpPr>
        <p:spPr>
          <a:xfrm>
            <a:off x="107504" y="1484784"/>
            <a:ext cx="8928992" cy="5112568"/>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Font typeface="Wingdings 2"/>
              <a:buNone/>
            </a:pPr>
            <a:r>
              <a:rPr lang="en-AU" dirty="0">
                <a:solidFill>
                  <a:srgbClr val="002060"/>
                </a:solidFill>
                <a:latin typeface="Corbel" panose="020B0503020204020204" pitchFamily="34" charset="0"/>
              </a:rPr>
              <a:t>One of the loud speakers from a sound system is capable of producing good quality sound in the frequency range of 450 – 4000 Hz. Assuming the speed of sound is 340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find;</a:t>
            </a:r>
          </a:p>
          <a:p>
            <a:pPr marL="514350" indent="-514350">
              <a:buClr>
                <a:srgbClr val="7030A0"/>
              </a:buClr>
              <a:buFont typeface="Wingdings 2"/>
              <a:buAutoNum type="alphaLcParenR"/>
            </a:pPr>
            <a:r>
              <a:rPr lang="en-AU" dirty="0">
                <a:solidFill>
                  <a:srgbClr val="002060"/>
                </a:solidFill>
                <a:latin typeface="Corbel" panose="020B0503020204020204" pitchFamily="34" charset="0"/>
              </a:rPr>
              <a:t>The maximum distance between the compression waves emitted by this speaker.</a:t>
            </a:r>
          </a:p>
          <a:p>
            <a:pPr marL="0" indent="0">
              <a:buNone/>
              <a:tabLst>
                <a:tab pos="541338" algn="l"/>
              </a:tabLst>
            </a:pPr>
            <a:r>
              <a:rPr lang="en-AU" dirty="0">
                <a:solidFill>
                  <a:srgbClr val="002060"/>
                </a:solidFill>
                <a:latin typeface="Corbel" panose="020B0503020204020204" pitchFamily="34" charset="0"/>
              </a:rPr>
              <a:t>	</a:t>
            </a:r>
          </a:p>
        </p:txBody>
      </p:sp>
    </p:spTree>
    <p:extLst>
      <p:ext uri="{BB962C8B-B14F-4D97-AF65-F5344CB8AC3E}">
        <p14:creationId xmlns:p14="http://schemas.microsoft.com/office/powerpoint/2010/main" val="33514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b</a:t>
            </a:r>
          </a:p>
        </p:txBody>
      </p:sp>
      <p:sp>
        <p:nvSpPr>
          <p:cNvPr id="7" name="Content Placeholder 2"/>
          <p:cNvSpPr txBox="1">
            <a:spLocks/>
          </p:cNvSpPr>
          <p:nvPr/>
        </p:nvSpPr>
        <p:spPr>
          <a:xfrm>
            <a:off x="107504" y="1484784"/>
            <a:ext cx="8928992" cy="5256584"/>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Font typeface="Wingdings 2"/>
              <a:buNone/>
            </a:pPr>
            <a:r>
              <a:rPr lang="en-AU" dirty="0">
                <a:solidFill>
                  <a:srgbClr val="002060"/>
                </a:solidFill>
                <a:latin typeface="Corbel" panose="020B0503020204020204" pitchFamily="34" charset="0"/>
              </a:rPr>
              <a:t>One of the loud speakers from a sound system is capable of producing good quality sound in the frequency range of 450 – 4000 Hz. Assuming the speed of sound is 340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find;</a:t>
            </a:r>
          </a:p>
          <a:p>
            <a:pPr marL="514350" indent="-514350">
              <a:buClr>
                <a:srgbClr val="7030A0"/>
              </a:buClr>
              <a:buFont typeface="+mj-lt"/>
              <a:buAutoNum type="alphaLcParenR" startAt="2"/>
            </a:pPr>
            <a:r>
              <a:rPr lang="en-AU" dirty="0">
                <a:solidFill>
                  <a:srgbClr val="002060"/>
                </a:solidFill>
                <a:latin typeface="Corbel" panose="020B0503020204020204" pitchFamily="34" charset="0"/>
              </a:rPr>
              <a:t>The smallest time interval between successive compression waves.</a:t>
            </a:r>
          </a:p>
          <a:p>
            <a:pPr marL="0" indent="0">
              <a:buClr>
                <a:srgbClr val="7030A0"/>
              </a:buClr>
              <a:buNone/>
              <a:tabLst>
                <a:tab pos="541338" algn="l"/>
              </a:tabLst>
            </a:pPr>
            <a:r>
              <a:rPr lang="en-AU" dirty="0">
                <a:solidFill>
                  <a:srgbClr val="002060"/>
                </a:solidFill>
                <a:latin typeface="Corbel" panose="020B0503020204020204" pitchFamily="34" charset="0"/>
              </a:rPr>
              <a:t>	</a:t>
            </a:r>
          </a:p>
        </p:txBody>
      </p:sp>
    </p:spTree>
    <p:extLst>
      <p:ext uri="{BB962C8B-B14F-4D97-AF65-F5344CB8AC3E}">
        <p14:creationId xmlns:p14="http://schemas.microsoft.com/office/powerpoint/2010/main" val="362458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c</a:t>
            </a:r>
          </a:p>
        </p:txBody>
      </p:sp>
      <p:sp>
        <p:nvSpPr>
          <p:cNvPr id="3" name="Content Placeholder 2"/>
          <p:cNvSpPr>
            <a:spLocks noGrp="1"/>
          </p:cNvSpPr>
          <p:nvPr>
            <p:ph sz="quarter" idx="1"/>
          </p:nvPr>
        </p:nvSpPr>
        <p:spPr>
          <a:xfrm>
            <a:off x="107504" y="1379984"/>
            <a:ext cx="8856984" cy="2265040"/>
          </a:xfrm>
          <a:solidFill>
            <a:schemeClr val="tx1">
              <a:alpha val="60000"/>
            </a:schemeClr>
          </a:solidFill>
        </p:spPr>
        <p:txBody>
          <a:bodyPr>
            <a:normAutofit lnSpcReduction="10000"/>
          </a:bodyPr>
          <a:lstStyle/>
          <a:p>
            <a:pPr marL="0" indent="0">
              <a:buNone/>
            </a:pPr>
            <a:r>
              <a:rPr lang="en-AU" dirty="0">
                <a:solidFill>
                  <a:srgbClr val="002060"/>
                </a:solidFill>
                <a:latin typeface="Corbel" panose="020B0503020204020204" pitchFamily="34" charset="0"/>
              </a:rPr>
              <a:t>Draw a wave form of period 2.0 seconds and amplitude 1.0 cm. On the same graph draw another wave form of period 2.0 seconds but with an amplitude 2.5 cm and out of phase by 180</a:t>
            </a:r>
            <a:r>
              <a:rPr lang="en-AU" baseline="30000" dirty="0">
                <a:solidFill>
                  <a:srgbClr val="002060"/>
                </a:solidFill>
                <a:latin typeface="Corbel" panose="020B0503020204020204" pitchFamily="34" charset="0"/>
              </a:rPr>
              <a:t>o</a:t>
            </a:r>
            <a:r>
              <a:rPr lang="en-AU" dirty="0">
                <a:solidFill>
                  <a:srgbClr val="002060"/>
                </a:solidFill>
                <a:latin typeface="Corbel" panose="020B0503020204020204" pitchFamily="34" charset="0"/>
              </a:rPr>
              <a:t>. </a:t>
            </a:r>
          </a:p>
          <a:p>
            <a:pPr marL="0" indent="0">
              <a:buNone/>
            </a:pPr>
            <a:r>
              <a:rPr lang="en-AU" u="sng" dirty="0">
                <a:solidFill>
                  <a:srgbClr val="002060"/>
                </a:solidFill>
                <a:latin typeface="Corbel" panose="020B0503020204020204" pitchFamily="34" charset="0"/>
              </a:rPr>
              <a:t>Advanced:</a:t>
            </a:r>
            <a:r>
              <a:rPr lang="en-AU" dirty="0">
                <a:solidFill>
                  <a:srgbClr val="002060"/>
                </a:solidFill>
                <a:latin typeface="Corbel" panose="020B0503020204020204" pitchFamily="34" charset="0"/>
              </a:rPr>
              <a:t> Then on the same axis, draw the resultant wave.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3874894"/>
            <a:ext cx="6182220" cy="2722855"/>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3861048"/>
            <a:ext cx="6182220" cy="2722855"/>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422" y="3862417"/>
            <a:ext cx="6182220" cy="2722855"/>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422" y="3852685"/>
            <a:ext cx="6182220" cy="272285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3861048"/>
            <a:ext cx="6182220" cy="2722855"/>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3861048"/>
            <a:ext cx="6182220" cy="2722855"/>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3852684"/>
            <a:ext cx="6182220" cy="272285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83" y="3651991"/>
            <a:ext cx="7131542" cy="3140968"/>
          </a:xfrm>
          <a:prstGeom prst="rect">
            <a:avLst/>
          </a:prstGeom>
        </p:spPr>
      </p:pic>
    </p:spTree>
    <p:extLst>
      <p:ext uri="{BB962C8B-B14F-4D97-AF65-F5344CB8AC3E}">
        <p14:creationId xmlns:p14="http://schemas.microsoft.com/office/powerpoint/2010/main" val="427459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d</a:t>
            </a:r>
          </a:p>
        </p:txBody>
      </p:sp>
      <p:sp>
        <p:nvSpPr>
          <p:cNvPr id="6" name="Content Placeholder 2"/>
          <p:cNvSpPr txBox="1">
            <a:spLocks/>
          </p:cNvSpPr>
          <p:nvPr/>
        </p:nvSpPr>
        <p:spPr>
          <a:xfrm>
            <a:off x="431884" y="1524000"/>
            <a:ext cx="7560156" cy="536848"/>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Font typeface="Wingdings 2"/>
              <a:buNone/>
            </a:pPr>
            <a:r>
              <a:rPr lang="en-AU" dirty="0">
                <a:solidFill>
                  <a:srgbClr val="002060"/>
                </a:solidFill>
                <a:latin typeface="Corbel" panose="020B0503020204020204" pitchFamily="34" charset="0"/>
              </a:rPr>
              <a:t>Calculate the frequencies for waves of periods.</a:t>
            </a:r>
          </a:p>
        </p:txBody>
      </p:sp>
      <p:sp>
        <p:nvSpPr>
          <p:cNvPr id="7" name="Content Placeholder 2"/>
          <p:cNvSpPr txBox="1">
            <a:spLocks/>
          </p:cNvSpPr>
          <p:nvPr/>
        </p:nvSpPr>
        <p:spPr>
          <a:xfrm>
            <a:off x="431883" y="2060848"/>
            <a:ext cx="3780078" cy="2880320"/>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514350" indent="-514350">
              <a:buClr>
                <a:srgbClr val="7030A0"/>
              </a:buClr>
              <a:buFont typeface="Wingdings 2"/>
              <a:buAutoNum type="alphaLcParenR"/>
            </a:pPr>
            <a:r>
              <a:rPr lang="en-AU" dirty="0">
                <a:solidFill>
                  <a:srgbClr val="002060"/>
                </a:solidFill>
                <a:latin typeface="Corbel" panose="020B0503020204020204" pitchFamily="34" charset="0"/>
              </a:rPr>
              <a:t>12.5 seconds</a:t>
            </a:r>
          </a:p>
          <a:p>
            <a:pPr marL="0" indent="0">
              <a:buNone/>
            </a:pPr>
            <a:r>
              <a:rPr lang="en-AU" dirty="0">
                <a:solidFill>
                  <a:srgbClr val="002060"/>
                </a:solidFill>
                <a:latin typeface="Corbel" panose="020B0503020204020204" pitchFamily="34" charset="0"/>
              </a:rPr>
              <a:t>	</a:t>
            </a:r>
          </a:p>
        </p:txBody>
      </p:sp>
      <p:sp>
        <p:nvSpPr>
          <p:cNvPr id="8" name="Content Placeholder 2"/>
          <p:cNvSpPr txBox="1">
            <a:spLocks/>
          </p:cNvSpPr>
          <p:nvPr/>
        </p:nvSpPr>
        <p:spPr>
          <a:xfrm>
            <a:off x="4211961" y="2060848"/>
            <a:ext cx="3780078" cy="2880320"/>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514350" indent="-514350">
              <a:buClr>
                <a:srgbClr val="7030A0"/>
              </a:buClr>
              <a:buFont typeface="+mj-lt"/>
              <a:buAutoNum type="alphaLcParenR" startAt="2"/>
            </a:pPr>
            <a:r>
              <a:rPr lang="en-AU" dirty="0">
                <a:solidFill>
                  <a:srgbClr val="002060"/>
                </a:solidFill>
                <a:latin typeface="Corbel" panose="020B0503020204020204" pitchFamily="34" charset="0"/>
              </a:rPr>
              <a:t>0.05  seconds</a:t>
            </a:r>
          </a:p>
          <a:p>
            <a:pPr marL="0" indent="0">
              <a:buNone/>
            </a:pPr>
            <a:r>
              <a:rPr lang="en-AU" dirty="0">
                <a:solidFill>
                  <a:srgbClr val="002060"/>
                </a:solidFill>
                <a:latin typeface="Corbel" panose="020B0503020204020204" pitchFamily="34" charset="0"/>
              </a:rPr>
              <a:t>	</a:t>
            </a:r>
          </a:p>
        </p:txBody>
      </p:sp>
    </p:spTree>
    <p:extLst>
      <p:ext uri="{BB962C8B-B14F-4D97-AF65-F5344CB8AC3E}">
        <p14:creationId xmlns:p14="http://schemas.microsoft.com/office/powerpoint/2010/main" val="92220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10.2 e</a:t>
            </a:r>
          </a:p>
        </p:txBody>
      </p:sp>
      <p:sp>
        <p:nvSpPr>
          <p:cNvPr id="3" name="Content Placeholder 2"/>
          <p:cNvSpPr>
            <a:spLocks noGrp="1"/>
          </p:cNvSpPr>
          <p:nvPr>
            <p:ph sz="quarter" idx="1"/>
          </p:nvPr>
        </p:nvSpPr>
        <p:spPr>
          <a:xfrm>
            <a:off x="107504" y="1340768"/>
            <a:ext cx="8928992" cy="5400600"/>
          </a:xfrm>
          <a:solidFill>
            <a:schemeClr val="tx1">
              <a:alpha val="60000"/>
            </a:schemeClr>
          </a:solidFill>
        </p:spPr>
        <p:txBody>
          <a:bodyPr>
            <a:noAutofit/>
          </a:bodyPr>
          <a:lstStyle/>
          <a:p>
            <a:pPr marL="0" indent="0">
              <a:buNone/>
            </a:pPr>
            <a:r>
              <a:rPr lang="en-AU" dirty="0">
                <a:solidFill>
                  <a:srgbClr val="002060"/>
                </a:solidFill>
                <a:latin typeface="Corbel" panose="020B0503020204020204" pitchFamily="34" charset="0"/>
              </a:rPr>
              <a:t>A small stone is thrown onto the surface of a still pond of water. After 5 seconds thirty waves are seen to cover a distance of 2 metres from the centre. Calculate the wavelength, speed and frequency of the waves in the water.</a:t>
            </a:r>
          </a:p>
          <a:p>
            <a:pPr marL="0" indent="0">
              <a:buNone/>
            </a:pPr>
            <a:r>
              <a:rPr lang="en-AU" dirty="0">
                <a:solidFill>
                  <a:srgbClr val="002060"/>
                </a:solidFill>
                <a:latin typeface="Corbel" panose="020B0503020204020204" pitchFamily="34" charset="0"/>
              </a:rPr>
              <a:t>Solution</a:t>
            </a:r>
          </a:p>
          <a:p>
            <a:pPr marL="0" indent="0">
              <a:spcAft>
                <a:spcPts val="1800"/>
              </a:spcAft>
              <a:buNone/>
            </a:pPr>
            <a:r>
              <a:rPr lang="en-AU" dirty="0">
                <a:solidFill>
                  <a:srgbClr val="002060"/>
                </a:solidFill>
                <a:latin typeface="Corbel" panose="020B0503020204020204" pitchFamily="34" charset="0"/>
              </a:rPr>
              <a:t>Frequency: </a:t>
            </a:r>
          </a:p>
          <a:p>
            <a:pPr marL="0" indent="0">
              <a:spcAft>
                <a:spcPts val="1800"/>
              </a:spcAft>
              <a:buNone/>
            </a:pPr>
            <a:endParaRPr lang="en-AU" sz="1000" dirty="0">
              <a:solidFill>
                <a:srgbClr val="002060"/>
              </a:solidFill>
              <a:latin typeface="Corbel" panose="020B0503020204020204" pitchFamily="34" charset="0"/>
            </a:endParaRPr>
          </a:p>
          <a:p>
            <a:pPr marL="0" indent="0">
              <a:spcAft>
                <a:spcPts val="1800"/>
              </a:spcAft>
              <a:buNone/>
            </a:pPr>
            <a:r>
              <a:rPr lang="en-AU" dirty="0">
                <a:solidFill>
                  <a:srgbClr val="002060"/>
                </a:solidFill>
                <a:latin typeface="Corbel" panose="020B0503020204020204" pitchFamily="34" charset="0"/>
              </a:rPr>
              <a:t>Wavelength:</a:t>
            </a:r>
          </a:p>
          <a:p>
            <a:pPr marL="0" indent="0">
              <a:spcAft>
                <a:spcPts val="1800"/>
              </a:spcAft>
              <a:buNone/>
            </a:pPr>
            <a:endParaRPr lang="en-AU" sz="1400" dirty="0">
              <a:solidFill>
                <a:srgbClr val="002060"/>
              </a:solidFill>
              <a:latin typeface="Corbel" panose="020B0503020204020204" pitchFamily="34" charset="0"/>
            </a:endParaRPr>
          </a:p>
          <a:p>
            <a:pPr marL="0" indent="0">
              <a:buNone/>
            </a:pPr>
            <a:r>
              <a:rPr lang="en-AU" dirty="0">
                <a:solidFill>
                  <a:srgbClr val="002060"/>
                </a:solidFill>
                <a:latin typeface="Corbel" panose="020B0503020204020204" pitchFamily="34" charset="0"/>
              </a:rPr>
              <a:t>Velocity:</a:t>
            </a:r>
          </a:p>
        </p:txBody>
      </p:sp>
    </p:spTree>
    <p:extLst>
      <p:ext uri="{BB962C8B-B14F-4D97-AF65-F5344CB8AC3E}">
        <p14:creationId xmlns:p14="http://schemas.microsoft.com/office/powerpoint/2010/main" val="281646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10.2 -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10.3, page 323-330 and answer </a:t>
            </a:r>
          </a:p>
          <a:p>
            <a:pPr marL="0" indent="0">
              <a:spcAft>
                <a:spcPts val="1200"/>
              </a:spcAft>
              <a:buNone/>
            </a:pPr>
            <a:r>
              <a:rPr lang="en-AU" sz="2800" dirty="0">
                <a:solidFill>
                  <a:schemeClr val="tx2"/>
                </a:solidFill>
                <a:latin typeface="Arial" pitchFamily="34" charset="0"/>
                <a:cs typeface="Arial" pitchFamily="34" charset="0"/>
              </a:rPr>
              <a:t>	Q1&amp;2 Set 10.3</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622311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Two Categories of Waves</a:t>
            </a:r>
          </a:p>
        </p:txBody>
      </p:sp>
      <p:sp>
        <p:nvSpPr>
          <p:cNvPr id="3" name="Content Placeholder 2"/>
          <p:cNvSpPr>
            <a:spLocks noGrp="1"/>
          </p:cNvSpPr>
          <p:nvPr>
            <p:ph sz="quarter" idx="1"/>
          </p:nvPr>
        </p:nvSpPr>
        <p:spPr>
          <a:xfrm>
            <a:off x="457200" y="1524000"/>
            <a:ext cx="8229600" cy="5001344"/>
          </a:xfrm>
          <a:solidFill>
            <a:schemeClr val="tx1">
              <a:alpha val="60000"/>
            </a:schemeClr>
          </a:solidFill>
        </p:spPr>
        <p:txBody>
          <a:bodyPr>
            <a:noAutofit/>
          </a:bodyPr>
          <a:lstStyle/>
          <a:p>
            <a:pPr marL="514350" indent="-514350">
              <a:buClr>
                <a:srgbClr val="7030A0"/>
              </a:buClr>
              <a:buSzPct val="120000"/>
              <a:buFont typeface="+mj-lt"/>
              <a:buAutoNum type="arabicPeriod"/>
            </a:pPr>
            <a:r>
              <a:rPr lang="en-AU" sz="3000" dirty="0">
                <a:solidFill>
                  <a:srgbClr val="002060"/>
                </a:solidFill>
                <a:latin typeface="Corbel" panose="020B0503020204020204" pitchFamily="34" charset="0"/>
              </a:rPr>
              <a:t>Mechanical waves, e.g. sound, require a medium due to the particles need for a medium to travel. These include;</a:t>
            </a:r>
          </a:p>
          <a:p>
            <a:pPr marL="2327275" indent="-514350">
              <a:buClr>
                <a:srgbClr val="7030A0"/>
              </a:buClr>
              <a:buSzPct val="100000"/>
            </a:pPr>
            <a:r>
              <a:rPr lang="en-AU" sz="3000" dirty="0">
                <a:solidFill>
                  <a:srgbClr val="002060"/>
                </a:solidFill>
                <a:latin typeface="Corbel" panose="020B0503020204020204" pitchFamily="34" charset="0"/>
              </a:rPr>
              <a:t>Transverse Waves</a:t>
            </a:r>
          </a:p>
          <a:p>
            <a:pPr marL="2327275" indent="-514350">
              <a:buClr>
                <a:srgbClr val="7030A0"/>
              </a:buClr>
              <a:buSzPct val="100000"/>
            </a:pPr>
            <a:r>
              <a:rPr lang="en-AU" sz="3000" dirty="0">
                <a:solidFill>
                  <a:srgbClr val="002060"/>
                </a:solidFill>
                <a:latin typeface="Corbel" panose="020B0503020204020204" pitchFamily="34" charset="0"/>
              </a:rPr>
              <a:t>Longitudinal Waves</a:t>
            </a:r>
          </a:p>
          <a:p>
            <a:pPr marL="2327275" indent="-514350">
              <a:buSzPct val="100000"/>
            </a:pPr>
            <a:endParaRPr lang="en-AU" sz="3000" dirty="0">
              <a:solidFill>
                <a:srgbClr val="002060"/>
              </a:solidFill>
              <a:latin typeface="Corbel" panose="020B0503020204020204" pitchFamily="34" charset="0"/>
            </a:endParaRPr>
          </a:p>
          <a:p>
            <a:pPr marL="514350" indent="-514350">
              <a:buClr>
                <a:srgbClr val="7030A0"/>
              </a:buClr>
              <a:buSzPct val="120000"/>
              <a:buFont typeface="+mj-lt"/>
              <a:buAutoNum type="arabicPeriod" startAt="2"/>
            </a:pPr>
            <a:r>
              <a:rPr lang="en-AU" sz="3000" dirty="0">
                <a:solidFill>
                  <a:srgbClr val="002060"/>
                </a:solidFill>
                <a:latin typeface="Corbel" panose="020B0503020204020204" pitchFamily="34" charset="0"/>
              </a:rPr>
              <a:t>Non-mechanical waves, e.g. light, doesn’t need require a medium to travel. (Light can travel through a vacuum and also light can have mechanical properties).</a:t>
            </a:r>
          </a:p>
          <a:p>
            <a:endParaRPr lang="en-AU" sz="3000" dirty="0">
              <a:solidFill>
                <a:srgbClr val="002060"/>
              </a:solidFill>
              <a:latin typeface="Corbel" panose="020B0503020204020204" pitchFamily="34" charset="0"/>
            </a:endParaRPr>
          </a:p>
        </p:txBody>
      </p:sp>
    </p:spTree>
    <p:extLst>
      <p:ext uri="{BB962C8B-B14F-4D97-AF65-F5344CB8AC3E}">
        <p14:creationId xmlns:p14="http://schemas.microsoft.com/office/powerpoint/2010/main" val="3103211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10.3 Pages 323-330</a:t>
            </a:r>
          </a:p>
          <a:p>
            <a:r>
              <a:rPr lang="en-AU" sz="2800" dirty="0">
                <a:solidFill>
                  <a:srgbClr val="002060"/>
                </a:solidFill>
              </a:rPr>
              <a:t>2 lessons</a:t>
            </a:r>
          </a:p>
        </p:txBody>
      </p:sp>
      <p:sp>
        <p:nvSpPr>
          <p:cNvPr id="2" name="Title 1"/>
          <p:cNvSpPr>
            <a:spLocks noGrp="1"/>
          </p:cNvSpPr>
          <p:nvPr>
            <p:ph type="ctrTitle"/>
          </p:nvPr>
        </p:nvSpPr>
        <p:spPr>
          <a:xfrm>
            <a:off x="457200" y="908720"/>
            <a:ext cx="8305800" cy="1453480"/>
          </a:xfrm>
        </p:spPr>
        <p:txBody>
          <a:bodyPr/>
          <a:lstStyle/>
          <a:p>
            <a:r>
              <a:rPr lang="en-AU" sz="6000" dirty="0"/>
              <a:t>Wave Behaviours</a:t>
            </a:r>
            <a:endParaRPr lang="en-AU" dirty="0"/>
          </a:p>
        </p:txBody>
      </p:sp>
    </p:spTree>
    <p:extLst>
      <p:ext uri="{BB962C8B-B14F-4D97-AF65-F5344CB8AC3E}">
        <p14:creationId xmlns:p14="http://schemas.microsoft.com/office/powerpoint/2010/main" val="150750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Reflection</a:t>
            </a:r>
          </a:p>
        </p:txBody>
      </p:sp>
      <p:sp>
        <p:nvSpPr>
          <p:cNvPr id="3" name="Content Placeholder 2"/>
          <p:cNvSpPr>
            <a:spLocks noGrp="1"/>
          </p:cNvSpPr>
          <p:nvPr>
            <p:ph sz="quarter" idx="1"/>
          </p:nvPr>
        </p:nvSpPr>
        <p:spPr>
          <a:xfrm>
            <a:off x="251520" y="1340768"/>
            <a:ext cx="8640960" cy="5400600"/>
          </a:xfrm>
          <a:solidFill>
            <a:schemeClr val="tx1">
              <a:alpha val="60000"/>
            </a:schemeClr>
          </a:solidFill>
        </p:spPr>
        <p:txBody>
          <a:bodyPr>
            <a:noAutofit/>
          </a:bodyPr>
          <a:lstStyle/>
          <a:p>
            <a:pPr marL="0" indent="0">
              <a:buClr>
                <a:srgbClr val="7030A0"/>
              </a:buClr>
              <a:buNone/>
            </a:pPr>
            <a:r>
              <a:rPr lang="en-AU" dirty="0">
                <a:solidFill>
                  <a:srgbClr val="002060"/>
                </a:solidFill>
                <a:latin typeface="Corbel" panose="020B0503020204020204" pitchFamily="34" charset="0"/>
              </a:rPr>
              <a:t>When the wave does not pass through the solid barrier it encounters. The light ray that hits the mirror is called the incident ray. The light ray that bounces off the mirror is called the reflected ray.</a:t>
            </a:r>
          </a:p>
          <a:p>
            <a:pPr>
              <a:buClr>
                <a:srgbClr val="7030A0"/>
              </a:buClr>
            </a:pPr>
            <a:endParaRPr lang="en-AU" dirty="0">
              <a:solidFill>
                <a:srgbClr val="002060"/>
              </a:solidFill>
              <a:latin typeface="Corbel" panose="020B0503020204020204" pitchFamily="34" charset="0"/>
            </a:endParaRPr>
          </a:p>
          <a:p>
            <a:pPr>
              <a:buClr>
                <a:srgbClr val="7030A0"/>
              </a:buClr>
            </a:pPr>
            <a:endParaRPr lang="en-AU" dirty="0">
              <a:solidFill>
                <a:srgbClr val="002060"/>
              </a:solidFill>
              <a:latin typeface="Corbel" panose="020B0503020204020204" pitchFamily="34" charset="0"/>
            </a:endParaRPr>
          </a:p>
          <a:p>
            <a:pPr marL="0" indent="0">
              <a:buClr>
                <a:srgbClr val="7030A0"/>
              </a:buClr>
              <a:buNone/>
            </a:pPr>
            <a:endParaRPr lang="en-AU" dirty="0">
              <a:solidFill>
                <a:srgbClr val="002060"/>
              </a:solidFill>
              <a:latin typeface="Corbel" panose="020B0503020204020204" pitchFamily="34" charset="0"/>
            </a:endParaRPr>
          </a:p>
          <a:p>
            <a:pPr marL="0" indent="0">
              <a:buClr>
                <a:srgbClr val="7030A0"/>
              </a:buClr>
              <a:buNone/>
            </a:pPr>
            <a:r>
              <a:rPr lang="en-AU" dirty="0">
                <a:solidFill>
                  <a:srgbClr val="002060"/>
                </a:solidFill>
                <a:latin typeface="Corbel" panose="020B0503020204020204" pitchFamily="34" charset="0"/>
              </a:rPr>
              <a:t>Law of reflection</a:t>
            </a:r>
          </a:p>
          <a:p>
            <a:pPr marL="620713" indent="-273050">
              <a:buClr>
                <a:srgbClr val="7030A0"/>
              </a:buClr>
            </a:pPr>
            <a:r>
              <a:rPr lang="en-AU" dirty="0">
                <a:solidFill>
                  <a:srgbClr val="002060"/>
                </a:solidFill>
                <a:latin typeface="Corbel" panose="020B0503020204020204" pitchFamily="34" charset="0"/>
              </a:rPr>
              <a:t>Angle of incidence (</a:t>
            </a:r>
            <a:r>
              <a:rPr lang="el-GR" dirty="0">
                <a:solidFill>
                  <a:srgbClr val="002060"/>
                </a:solidFill>
                <a:latin typeface="Corbel" panose="020B0503020204020204" pitchFamily="34" charset="0"/>
              </a:rPr>
              <a:t>θ</a:t>
            </a:r>
            <a:r>
              <a:rPr lang="en-AU" baseline="-25000" dirty="0">
                <a:solidFill>
                  <a:srgbClr val="002060"/>
                </a:solidFill>
                <a:latin typeface="Corbel" panose="020B0503020204020204" pitchFamily="34" charset="0"/>
              </a:rPr>
              <a:t>i</a:t>
            </a:r>
            <a:r>
              <a:rPr lang="en-AU" dirty="0">
                <a:solidFill>
                  <a:srgbClr val="002060"/>
                </a:solidFill>
                <a:latin typeface="Corbel" panose="020B0503020204020204" pitchFamily="34" charset="0"/>
              </a:rPr>
              <a:t>) = Angle of reflection (</a:t>
            </a:r>
            <a:r>
              <a:rPr lang="el-GR" dirty="0">
                <a:solidFill>
                  <a:srgbClr val="002060"/>
                </a:solidFill>
                <a:latin typeface="Corbel" panose="020B0503020204020204" pitchFamily="34" charset="0"/>
              </a:rPr>
              <a:t>θ</a:t>
            </a:r>
            <a:r>
              <a:rPr lang="en-AU" baseline="-25000" dirty="0">
                <a:solidFill>
                  <a:srgbClr val="002060"/>
                </a:solidFill>
                <a:latin typeface="Corbel" panose="020B0503020204020204" pitchFamily="34" charset="0"/>
              </a:rPr>
              <a:t>r</a:t>
            </a:r>
            <a:r>
              <a:rPr lang="en-AU" dirty="0">
                <a:solidFill>
                  <a:srgbClr val="002060"/>
                </a:solidFill>
                <a:latin typeface="Corbel" panose="020B0503020204020204" pitchFamily="34" charset="0"/>
              </a:rPr>
              <a:t>)</a:t>
            </a:r>
          </a:p>
          <a:p>
            <a:pPr marL="620713" indent="-273050">
              <a:buClr>
                <a:srgbClr val="7030A0"/>
              </a:buClr>
            </a:pPr>
            <a:r>
              <a:rPr lang="en-AU" dirty="0">
                <a:solidFill>
                  <a:srgbClr val="002060"/>
                </a:solidFill>
                <a:latin typeface="Corbel" panose="020B0503020204020204" pitchFamily="34" charset="0"/>
              </a:rPr>
              <a:t>Incidence ray and reflected ray are on the opposite sides of the normal.</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9952" y="2636912"/>
            <a:ext cx="3384376" cy="2538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254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Reflection</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075" y="1412776"/>
            <a:ext cx="508769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87290" y="1412776"/>
            <a:ext cx="3991568"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85640" y="3573016"/>
            <a:ext cx="3956696" cy="320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543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Reverberation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844824"/>
            <a:ext cx="7266762" cy="4320480"/>
          </a:xfrm>
          <a:prstGeom prst="rect">
            <a:avLst/>
          </a:prstGeom>
        </p:spPr>
      </p:pic>
    </p:spTree>
    <p:extLst>
      <p:ext uri="{BB962C8B-B14F-4D97-AF65-F5344CB8AC3E}">
        <p14:creationId xmlns:p14="http://schemas.microsoft.com/office/powerpoint/2010/main" val="55445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10.3a</a:t>
            </a:r>
          </a:p>
        </p:txBody>
      </p:sp>
      <p:sp>
        <p:nvSpPr>
          <p:cNvPr id="3" name="Content Placeholder 2"/>
          <p:cNvSpPr>
            <a:spLocks noGrp="1"/>
          </p:cNvSpPr>
          <p:nvPr>
            <p:ph sz="quarter" idx="1"/>
          </p:nvPr>
        </p:nvSpPr>
        <p:spPr>
          <a:xfrm>
            <a:off x="251520" y="1340768"/>
            <a:ext cx="8640960" cy="5328592"/>
          </a:xfrm>
          <a:solidFill>
            <a:schemeClr val="tx1">
              <a:alpha val="60000"/>
            </a:schemeClr>
          </a:solidFill>
        </p:spPr>
        <p:txBody>
          <a:bodyPr>
            <a:normAutofit/>
          </a:bodyPr>
          <a:lstStyle/>
          <a:p>
            <a:pPr marL="0" indent="0">
              <a:buClr>
                <a:srgbClr val="7030A0"/>
              </a:buClr>
              <a:buNone/>
            </a:pPr>
            <a:r>
              <a:rPr lang="en-AU" dirty="0">
                <a:solidFill>
                  <a:srgbClr val="002060"/>
                </a:solidFill>
                <a:latin typeface="Corbel" panose="020B0503020204020204" pitchFamily="34" charset="0"/>
              </a:rPr>
              <a:t>Jacob and Paula are standing 25 m and 15 m respectively from a large building when Jacob calls out loudly. Assume the speed of sound to be 340 ms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and that good reflection of sound occurs from the building.</a:t>
            </a:r>
          </a:p>
          <a:p>
            <a:pPr marL="457200" indent="-457200">
              <a:buClr>
                <a:srgbClr val="7030A0"/>
              </a:buClr>
              <a:buFont typeface="+mj-lt"/>
              <a:buAutoNum type="alphaLcParenR"/>
            </a:pPr>
            <a:r>
              <a:rPr lang="en-AU" dirty="0">
                <a:solidFill>
                  <a:srgbClr val="002060"/>
                </a:solidFill>
                <a:latin typeface="Corbel" panose="020B0503020204020204" pitchFamily="34" charset="0"/>
              </a:rPr>
              <a:t>Draw a diagram illustrating the situation</a:t>
            </a:r>
          </a:p>
          <a:p>
            <a:pPr marL="457200" indent="-457200">
              <a:buClr>
                <a:srgbClr val="7030A0"/>
              </a:buClr>
              <a:buFont typeface="+mj-lt"/>
              <a:buAutoNum type="alphaLcParenR"/>
            </a:pPr>
            <a:endParaRPr lang="en-AU" dirty="0">
              <a:solidFill>
                <a:srgbClr val="002060"/>
              </a:solidFill>
              <a:latin typeface="Corbel" panose="020B0503020204020204" pitchFamily="34" charset="0"/>
            </a:endParaRPr>
          </a:p>
          <a:p>
            <a:pPr marL="457200" indent="-457200">
              <a:buClr>
                <a:srgbClr val="7030A0"/>
              </a:buClr>
              <a:buFont typeface="+mj-lt"/>
              <a:buAutoNum type="alphaLcParenR"/>
            </a:pPr>
            <a:endParaRPr lang="en-AU" dirty="0">
              <a:solidFill>
                <a:srgbClr val="002060"/>
              </a:solidFill>
              <a:latin typeface="Corbel" panose="020B0503020204020204" pitchFamily="34" charset="0"/>
            </a:endParaRPr>
          </a:p>
          <a:p>
            <a:pPr marL="0" indent="0">
              <a:buClr>
                <a:srgbClr val="7030A0"/>
              </a:buClr>
              <a:buNone/>
              <a:tabLst>
                <a:tab pos="355600" algn="l"/>
                <a:tab pos="4572000" algn="l"/>
              </a:tabLst>
            </a:pPr>
            <a:r>
              <a:rPr lang="en-AU" dirty="0">
                <a:solidFill>
                  <a:srgbClr val="002060"/>
                </a:solidFill>
                <a:latin typeface="Corbel" panose="020B0503020204020204" pitchFamily="34" charset="0"/>
              </a:rPr>
              <a:t>	</a:t>
            </a:r>
          </a:p>
        </p:txBody>
      </p:sp>
    </p:spTree>
    <p:extLst>
      <p:ext uri="{BB962C8B-B14F-4D97-AF65-F5344CB8AC3E}">
        <p14:creationId xmlns:p14="http://schemas.microsoft.com/office/powerpoint/2010/main" val="3197296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10.3a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272" y="101756"/>
            <a:ext cx="4681728" cy="1239012"/>
          </a:xfrm>
          <a:prstGeom prst="rect">
            <a:avLst/>
          </a:prstGeom>
        </p:spPr>
      </p:pic>
      <p:sp>
        <p:nvSpPr>
          <p:cNvPr id="7" name="Content Placeholder 2"/>
          <p:cNvSpPr txBox="1">
            <a:spLocks/>
          </p:cNvSpPr>
          <p:nvPr/>
        </p:nvSpPr>
        <p:spPr>
          <a:xfrm>
            <a:off x="251520" y="1427652"/>
            <a:ext cx="8640960" cy="2304256"/>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514350" indent="-514350">
              <a:buClr>
                <a:srgbClr val="7030A0"/>
              </a:buClr>
              <a:buFont typeface="+mj-lt"/>
              <a:buAutoNum type="alphaLcParenR" startAt="2"/>
            </a:pPr>
            <a:r>
              <a:rPr lang="en-AU" dirty="0">
                <a:solidFill>
                  <a:srgbClr val="002060"/>
                </a:solidFill>
                <a:latin typeface="Corbel" panose="020B0503020204020204" pitchFamily="34" charset="0"/>
              </a:rPr>
              <a:t>Find the time delay between the two sounds Paula will hear.</a:t>
            </a:r>
          </a:p>
          <a:p>
            <a:pPr marL="0" indent="0">
              <a:buClr>
                <a:srgbClr val="7030A0"/>
              </a:buClr>
              <a:buNone/>
              <a:tabLst>
                <a:tab pos="449263" algn="l"/>
              </a:tabLst>
            </a:pPr>
            <a:r>
              <a:rPr lang="en-AU" dirty="0">
                <a:solidFill>
                  <a:srgbClr val="002060"/>
                </a:solidFill>
                <a:latin typeface="Corbel" panose="020B0503020204020204" pitchFamily="34" charset="0"/>
              </a:rPr>
              <a:t>	</a:t>
            </a:r>
          </a:p>
        </p:txBody>
      </p:sp>
      <p:sp>
        <p:nvSpPr>
          <p:cNvPr id="8" name="Content Placeholder 2"/>
          <p:cNvSpPr txBox="1">
            <a:spLocks/>
          </p:cNvSpPr>
          <p:nvPr/>
        </p:nvSpPr>
        <p:spPr>
          <a:xfrm>
            <a:off x="251520" y="3731908"/>
            <a:ext cx="4320480" cy="1944216"/>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a:t>
            </a:r>
          </a:p>
        </p:txBody>
      </p:sp>
      <p:sp>
        <p:nvSpPr>
          <p:cNvPr id="9" name="Content Placeholder 2"/>
          <p:cNvSpPr txBox="1">
            <a:spLocks/>
          </p:cNvSpPr>
          <p:nvPr/>
        </p:nvSpPr>
        <p:spPr>
          <a:xfrm>
            <a:off x="4572000" y="3731908"/>
            <a:ext cx="4320480" cy="1944216"/>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a:t>
            </a:r>
          </a:p>
        </p:txBody>
      </p:sp>
      <p:sp>
        <p:nvSpPr>
          <p:cNvPr id="10" name="Content Placeholder 2"/>
          <p:cNvSpPr txBox="1">
            <a:spLocks/>
          </p:cNvSpPr>
          <p:nvPr/>
        </p:nvSpPr>
        <p:spPr>
          <a:xfrm>
            <a:off x="251520" y="5676124"/>
            <a:ext cx="8640960" cy="606522"/>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a:t>
            </a:r>
          </a:p>
        </p:txBody>
      </p:sp>
    </p:spTree>
    <p:extLst>
      <p:ext uri="{BB962C8B-B14F-4D97-AF65-F5344CB8AC3E}">
        <p14:creationId xmlns:p14="http://schemas.microsoft.com/office/powerpoint/2010/main" val="175282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10.3a</a:t>
            </a:r>
          </a:p>
        </p:txBody>
      </p:sp>
      <p:sp>
        <p:nvSpPr>
          <p:cNvPr id="6" name="Content Placeholder 2"/>
          <p:cNvSpPr txBox="1">
            <a:spLocks/>
          </p:cNvSpPr>
          <p:nvPr/>
        </p:nvSpPr>
        <p:spPr>
          <a:xfrm>
            <a:off x="254472" y="1340768"/>
            <a:ext cx="8640960" cy="2016224"/>
          </a:xfrm>
          <a:prstGeom prst="rect">
            <a:avLst/>
          </a:prstGeom>
          <a:solidFill>
            <a:schemeClr val="tx1">
              <a:alpha val="60000"/>
            </a:schemeClr>
          </a:solidFill>
        </p:spPr>
        <p:txBody>
          <a:bodyPr vert="horz">
            <a:normAutofit lnSpcReduction="10000"/>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514350" indent="-514350">
              <a:buClr>
                <a:srgbClr val="7030A0"/>
              </a:buClr>
              <a:buFont typeface="+mj-lt"/>
              <a:buAutoNum type="alphaLcParenR" startAt="3"/>
            </a:pPr>
            <a:r>
              <a:rPr lang="en-AU" dirty="0">
                <a:solidFill>
                  <a:srgbClr val="002060"/>
                </a:solidFill>
                <a:latin typeface="Corbel" panose="020B0503020204020204" pitchFamily="34" charset="0"/>
              </a:rPr>
              <a:t>Will Paula hear an echo?</a:t>
            </a:r>
          </a:p>
          <a:p>
            <a:pPr marL="896938" indent="0">
              <a:buClr>
                <a:srgbClr val="7030A0"/>
              </a:buClr>
              <a:buNone/>
            </a:pPr>
            <a:r>
              <a:rPr lang="en-AU" dirty="0">
                <a:solidFill>
                  <a:srgbClr val="002060"/>
                </a:solidFill>
                <a:latin typeface="Corbel" panose="020B0503020204020204" pitchFamily="34" charset="0"/>
              </a:rPr>
              <a:t>	</a:t>
            </a:r>
          </a:p>
          <a:p>
            <a:pPr marL="514350" indent="-514350">
              <a:buClr>
                <a:srgbClr val="7030A0"/>
              </a:buClr>
              <a:buFont typeface="+mj-lt"/>
              <a:buAutoNum type="alphaLcParenR" startAt="4"/>
              <a:tabLst>
                <a:tab pos="449263" algn="l"/>
              </a:tabLst>
            </a:pPr>
            <a:endParaRPr lang="en-AU" dirty="0">
              <a:solidFill>
                <a:srgbClr val="002060"/>
              </a:solidFill>
              <a:latin typeface="Corbel" panose="020B0503020204020204" pitchFamily="34" charset="0"/>
            </a:endParaRPr>
          </a:p>
          <a:p>
            <a:pPr marL="514350" indent="-514350">
              <a:buClr>
                <a:srgbClr val="7030A0"/>
              </a:buClr>
              <a:buFont typeface="+mj-lt"/>
              <a:buAutoNum type="alphaLcParenR" startAt="4"/>
              <a:tabLst>
                <a:tab pos="449263" algn="l"/>
              </a:tabLst>
            </a:pPr>
            <a:r>
              <a:rPr lang="en-AU" dirty="0">
                <a:solidFill>
                  <a:srgbClr val="002060"/>
                </a:solidFill>
                <a:latin typeface="Corbel" panose="020B0503020204020204" pitchFamily="34" charset="0"/>
              </a:rPr>
              <a:t>Will Jacob detect the echo?</a:t>
            </a:r>
          </a:p>
        </p:txBody>
      </p:sp>
      <p:sp>
        <p:nvSpPr>
          <p:cNvPr id="7" name="Content Placeholder 2"/>
          <p:cNvSpPr txBox="1">
            <a:spLocks/>
          </p:cNvSpPr>
          <p:nvPr/>
        </p:nvSpPr>
        <p:spPr>
          <a:xfrm>
            <a:off x="251520" y="3356992"/>
            <a:ext cx="4320480" cy="1944216"/>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a:t>
            </a:r>
          </a:p>
        </p:txBody>
      </p:sp>
      <p:sp>
        <p:nvSpPr>
          <p:cNvPr id="8" name="Content Placeholder 2"/>
          <p:cNvSpPr txBox="1">
            <a:spLocks/>
          </p:cNvSpPr>
          <p:nvPr/>
        </p:nvSpPr>
        <p:spPr>
          <a:xfrm>
            <a:off x="4572000" y="3356992"/>
            <a:ext cx="4320480" cy="1944216"/>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a:t>
            </a:r>
          </a:p>
        </p:txBody>
      </p:sp>
      <p:sp>
        <p:nvSpPr>
          <p:cNvPr id="9" name="Content Placeholder 2"/>
          <p:cNvSpPr txBox="1">
            <a:spLocks/>
          </p:cNvSpPr>
          <p:nvPr/>
        </p:nvSpPr>
        <p:spPr>
          <a:xfrm>
            <a:off x="251520" y="5301208"/>
            <a:ext cx="8640960" cy="921228"/>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buClr>
                <a:srgbClr val="7030A0"/>
              </a:buClr>
              <a:buNone/>
              <a:tabLst>
                <a:tab pos="449263" algn="l"/>
              </a:tabLst>
            </a:pPr>
            <a:r>
              <a:rPr lang="en-AU" dirty="0">
                <a:solidFill>
                  <a:srgbClr val="002060"/>
                </a:solidFill>
                <a:latin typeface="Corbel" panose="020B0503020204020204" pitchFamily="34" charset="0"/>
              </a:rPr>
              <a:t>	</a:t>
            </a:r>
          </a:p>
        </p:txBody>
      </p:sp>
    </p:spTree>
    <p:extLst>
      <p:ext uri="{BB962C8B-B14F-4D97-AF65-F5344CB8AC3E}">
        <p14:creationId xmlns:p14="http://schemas.microsoft.com/office/powerpoint/2010/main" val="320775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648" y="2128554"/>
            <a:ext cx="4998344" cy="4938637"/>
          </a:xfrm>
          <a:prstGeom prst="rect">
            <a:avLst/>
          </a:prstGeom>
        </p:spPr>
      </p:pic>
      <p:sp>
        <p:nvSpPr>
          <p:cNvPr id="2" name="Title 1"/>
          <p:cNvSpPr>
            <a:spLocks noGrp="1"/>
          </p:cNvSpPr>
          <p:nvPr>
            <p:ph type="title"/>
          </p:nvPr>
        </p:nvSpPr>
        <p:spPr>
          <a:xfrm>
            <a:off x="0" y="2295128"/>
            <a:ext cx="8229600" cy="1143000"/>
          </a:xfrm>
        </p:spPr>
        <p:txBody>
          <a:bodyPr>
            <a:normAutofit/>
          </a:bodyPr>
          <a:lstStyle/>
          <a:p>
            <a:r>
              <a:rPr lang="en-AU" sz="4800" b="1" dirty="0">
                <a:latin typeface="Corbel" panose="020B0503020204020204" pitchFamily="34" charset="0"/>
              </a:rPr>
              <a:t>Doppler Effect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295128"/>
          </a:xfrm>
          <a:prstGeom prst="rect">
            <a:avLst/>
          </a:prstGeom>
          <a:solidFill>
            <a:schemeClr val="tx1"/>
          </a:solidFill>
        </p:spPr>
      </p:pic>
    </p:spTree>
    <p:extLst>
      <p:ext uri="{BB962C8B-B14F-4D97-AF65-F5344CB8AC3E}">
        <p14:creationId xmlns:p14="http://schemas.microsoft.com/office/powerpoint/2010/main" val="3843848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Doppler Effect</a:t>
            </a:r>
          </a:p>
        </p:txBody>
      </p:sp>
      <p:sp>
        <p:nvSpPr>
          <p:cNvPr id="3" name="Content Placeholder 2"/>
          <p:cNvSpPr>
            <a:spLocks noGrp="1"/>
          </p:cNvSpPr>
          <p:nvPr>
            <p:ph sz="quarter" idx="1"/>
          </p:nvPr>
        </p:nvSpPr>
        <p:spPr>
          <a:xfrm>
            <a:off x="329924" y="6132138"/>
            <a:ext cx="8229600" cy="682590"/>
          </a:xfrm>
        </p:spPr>
        <p:txBody>
          <a:bodyPr/>
          <a:lstStyle/>
          <a:p>
            <a:r>
              <a:rPr lang="en-AU" dirty="0" err="1"/>
              <a:t>rdrgtfrdfg</a:t>
            </a:r>
            <a:endParaRPr lang="en-AU"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1412776"/>
            <a:ext cx="6802232" cy="460851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616" y="2852936"/>
            <a:ext cx="374330" cy="37433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8304" y="3522866"/>
            <a:ext cx="374330" cy="37433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19872" y="1916832"/>
            <a:ext cx="370473" cy="37047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4480" y="3059807"/>
            <a:ext cx="2057400" cy="65722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9030" y="1844824"/>
            <a:ext cx="1543050" cy="62865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59273" y="3068960"/>
            <a:ext cx="885825" cy="619125"/>
          </a:xfrm>
          <a:prstGeom prst="rect">
            <a:avLst/>
          </a:prstGeom>
        </p:spPr>
      </p:pic>
    </p:spTree>
    <p:extLst>
      <p:ext uri="{BB962C8B-B14F-4D97-AF65-F5344CB8AC3E}">
        <p14:creationId xmlns:p14="http://schemas.microsoft.com/office/powerpoint/2010/main" val="409717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8"/>
                                        </p:tgtEl>
                                        <p:attrNameLst>
                                          <p:attrName>stroke.color</p:attrName>
                                        </p:attrNameLst>
                                      </p:cBhvr>
                                      <p:to>
                                        <a:schemeClr val="accent2"/>
                                      </p:to>
                                    </p:animClr>
                                    <p:set>
                                      <p:cBhvr>
                                        <p:cTn id="7" dur="2000" fill="hold"/>
                                        <p:tgtEl>
                                          <p:spTgt spid="8"/>
                                        </p:tgtEl>
                                        <p:attrNameLst>
                                          <p:attrName>stroke.on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500Hz.wav"/>
                                        </p:tgtEl>
                                      </p:cMediaNode>
                                    </p:audio>
                                  </p:subTnLst>
                                </p:cTn>
                              </p:par>
                              <p:par>
                                <p:cTn id="8" presetID="1" presetClass="emph" presetSubtype="2" fill="hold" nodeType="withEffect">
                                  <p:stCondLst>
                                    <p:cond delay="0"/>
                                  </p:stCondLst>
                                  <p:childTnLst>
                                    <p:animClr clrSpc="rgb" dir="cw">
                                      <p:cBhvr>
                                        <p:cTn id="9" dur="2000" fill="hold"/>
                                        <p:tgtEl>
                                          <p:spTgt spid="10"/>
                                        </p:tgtEl>
                                        <p:attrNameLst>
                                          <p:attrName>fillcolor</p:attrName>
                                        </p:attrNameLst>
                                      </p:cBhvr>
                                      <p:to>
                                        <a:srgbClr val="FF0000"/>
                                      </p:to>
                                    </p:animClr>
                                    <p:set>
                                      <p:cBhvr>
                                        <p:cTn id="10" dur="2000" fill="hold"/>
                                        <p:tgtEl>
                                          <p:spTgt spid="10"/>
                                        </p:tgtEl>
                                        <p:attrNameLst>
                                          <p:attrName>fill.type</p:attrName>
                                        </p:attrNameLst>
                                      </p:cBhvr>
                                      <p:to>
                                        <p:strVal val="solid"/>
                                      </p:to>
                                    </p:set>
                                    <p:set>
                                      <p:cBhvr>
                                        <p:cTn id="11" dur="2000" fill="hold"/>
                                        <p:tgtEl>
                                          <p:spTgt spid="10"/>
                                        </p:tgtEl>
                                        <p:attrNameLst>
                                          <p:attrName>fill.on</p:attrName>
                                        </p:attrNameLst>
                                      </p:cBhvr>
                                      <p:to>
                                        <p:strVal val="true"/>
                                      </p:to>
                                    </p:set>
                                  </p:childTnLst>
                                  <p:subTnLst>
                                    <p:set>
                                      <p:cBhvr override="childStyle">
                                        <p:cTn dur="1" fill="hold" display="0" masterRel="sameClick" afterEffect="1">
                                          <p:stCondLst>
                                            <p:cond evt="end" delay="0">
                                              <p:tn val="8"/>
                                            </p:cond>
                                          </p:stCondLst>
                                        </p:cTn>
                                        <p:tgtEl>
                                          <p:spTgt spid="1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7" presetClass="emph" presetSubtype="2" fill="hold" nodeType="clickEffect">
                                  <p:stCondLst>
                                    <p:cond delay="0"/>
                                  </p:stCondLst>
                                  <p:childTnLst>
                                    <p:animClr clrSpc="rgb" dir="cw">
                                      <p:cBhvr>
                                        <p:cTn id="15" dur="2000" fill="hold"/>
                                        <p:tgtEl>
                                          <p:spTgt spid="6"/>
                                        </p:tgtEl>
                                        <p:attrNameLst>
                                          <p:attrName>stroke.color</p:attrName>
                                        </p:attrNameLst>
                                      </p:cBhvr>
                                      <p:to>
                                        <a:schemeClr val="accent2"/>
                                      </p:to>
                                    </p:animClr>
                                    <p:set>
                                      <p:cBhvr>
                                        <p:cTn id="16" dur="2000" fill="hold"/>
                                        <p:tgtEl>
                                          <p:spTgt spid="6"/>
                                        </p:tgtEl>
                                        <p:attrNameLst>
                                          <p:attrName>stroke.on</p:attrName>
                                        </p:attrNameLst>
                                      </p:cBhvr>
                                      <p:to>
                                        <p:strVal val="true"/>
                                      </p:to>
                                    </p:set>
                                  </p:childTnLst>
                                  <p:subTnLst>
                                    <p:audio>
                                      <p:cMediaNode>
                                        <p:cTn display="0" masterRel="sameClick">
                                          <p:stCondLst>
                                            <p:cond evt="begin" delay="0">
                                              <p:tn val="14"/>
                                            </p:cond>
                                          </p:stCondLst>
                                          <p:endCondLst>
                                            <p:cond evt="onStopAudio" delay="0">
                                              <p:tgtEl>
                                                <p:sldTgt/>
                                              </p:tgtEl>
                                            </p:cond>
                                          </p:endCondLst>
                                        </p:cTn>
                                        <p:tgtEl>
                                          <p:sndTgt r:embed="rId3" name="250Hz.wav"/>
                                        </p:tgtEl>
                                      </p:cMediaNode>
                                    </p:audio>
                                  </p:subTnLst>
                                </p:cTn>
                              </p:par>
                              <p:par>
                                <p:cTn id="17" presetID="1" presetClass="emph" presetSubtype="2" fill="hold" nodeType="withEffect">
                                  <p:stCondLst>
                                    <p:cond delay="0"/>
                                  </p:stCondLst>
                                  <p:childTnLst>
                                    <p:animClr clrSpc="rgb" dir="cw">
                                      <p:cBhvr>
                                        <p:cTn id="18" dur="2000" fill="hold"/>
                                        <p:tgtEl>
                                          <p:spTgt spid="9"/>
                                        </p:tgtEl>
                                        <p:attrNameLst>
                                          <p:attrName>fillcolor</p:attrName>
                                        </p:attrNameLst>
                                      </p:cBhvr>
                                      <p:to>
                                        <a:srgbClr val="FF0000"/>
                                      </p:to>
                                    </p:animClr>
                                    <p:set>
                                      <p:cBhvr>
                                        <p:cTn id="19" dur="2000" fill="hold"/>
                                        <p:tgtEl>
                                          <p:spTgt spid="9"/>
                                        </p:tgtEl>
                                        <p:attrNameLst>
                                          <p:attrName>fill.type</p:attrName>
                                        </p:attrNameLst>
                                      </p:cBhvr>
                                      <p:to>
                                        <p:strVal val="solid"/>
                                      </p:to>
                                    </p:set>
                                    <p:set>
                                      <p:cBhvr>
                                        <p:cTn id="20" dur="2000" fill="hold"/>
                                        <p:tgtEl>
                                          <p:spTgt spid="9"/>
                                        </p:tgtEl>
                                        <p:attrNameLst>
                                          <p:attrName>fill.on</p:attrName>
                                        </p:attrNameLst>
                                      </p:cBhvr>
                                      <p:to>
                                        <p:strVal val="true"/>
                                      </p:to>
                                    </p:set>
                                  </p:childTnLst>
                                  <p:subTnLst>
                                    <p:set>
                                      <p:cBhvr override="childStyle">
                                        <p:cTn dur="1" fill="hold" display="0" masterRel="sameClick" afterEffect="1">
                                          <p:stCondLst>
                                            <p:cond evt="end" delay="0">
                                              <p:tn val="17"/>
                                            </p:cond>
                                          </p:stCondLst>
                                        </p:cTn>
                                        <p:tgtEl>
                                          <p:spTgt spid="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2000" fill="hold"/>
                                        <p:tgtEl>
                                          <p:spTgt spid="8"/>
                                        </p:tgtEl>
                                        <p:attrNameLst>
                                          <p:attrName>stroke.color</p:attrName>
                                        </p:attrNameLst>
                                      </p:cBhvr>
                                      <p:to>
                                        <a:schemeClr val="accent2"/>
                                      </p:to>
                                    </p:animClr>
                                    <p:set>
                                      <p:cBhvr>
                                        <p:cTn id="25" dur="2000" fill="hold"/>
                                        <p:tgtEl>
                                          <p:spTgt spid="8"/>
                                        </p:tgtEl>
                                        <p:attrNameLst>
                                          <p:attrName>stroke.on</p:attrName>
                                        </p:attrNameLst>
                                      </p:cBhvr>
                                      <p:to>
                                        <p:strVal val="true"/>
                                      </p:to>
                                    </p:set>
                                  </p:childTnLst>
                                  <p:subTnLst>
                                    <p:audio>
                                      <p:cMediaNode>
                                        <p:cTn display="0" masterRel="sameClick">
                                          <p:stCondLst>
                                            <p:cond evt="begin" delay="0">
                                              <p:tn val="23"/>
                                            </p:cond>
                                          </p:stCondLst>
                                          <p:endCondLst>
                                            <p:cond evt="onStopAudio" delay="0">
                                              <p:tgtEl>
                                                <p:sldTgt/>
                                              </p:tgtEl>
                                            </p:cond>
                                          </p:endCondLst>
                                        </p:cTn>
                                        <p:tgtEl>
                                          <p:sndTgt r:embed="rId2" name="500Hz.wav"/>
                                        </p:tgtEl>
                                      </p:cMediaNode>
                                    </p:audio>
                                  </p:subTnLst>
                                </p:cTn>
                              </p:par>
                              <p:par>
                                <p:cTn id="26" presetID="1" presetClass="emph" presetSubtype="2" fill="hold" nodeType="withEffect">
                                  <p:stCondLst>
                                    <p:cond delay="0"/>
                                  </p:stCondLst>
                                  <p:childTnLst>
                                    <p:animClr clrSpc="rgb" dir="cw">
                                      <p:cBhvr>
                                        <p:cTn id="27" dur="2000" fill="hold"/>
                                        <p:tgtEl>
                                          <p:spTgt spid="10"/>
                                        </p:tgtEl>
                                        <p:attrNameLst>
                                          <p:attrName>fillcolor</p:attrName>
                                        </p:attrNameLst>
                                      </p:cBhvr>
                                      <p:to>
                                        <a:srgbClr val="FF0000"/>
                                      </p:to>
                                    </p:animClr>
                                    <p:set>
                                      <p:cBhvr>
                                        <p:cTn id="28" dur="2000" fill="hold"/>
                                        <p:tgtEl>
                                          <p:spTgt spid="10"/>
                                        </p:tgtEl>
                                        <p:attrNameLst>
                                          <p:attrName>fill.type</p:attrName>
                                        </p:attrNameLst>
                                      </p:cBhvr>
                                      <p:to>
                                        <p:strVal val="solid"/>
                                      </p:to>
                                    </p:set>
                                    <p:set>
                                      <p:cBhvr>
                                        <p:cTn id="29" dur="2000" fill="hold"/>
                                        <p:tgtEl>
                                          <p:spTgt spid="10"/>
                                        </p:tgtEl>
                                        <p:attrNameLst>
                                          <p:attrName>fill.on</p:attrName>
                                        </p:attrNameLst>
                                      </p:cBhvr>
                                      <p:to>
                                        <p:strVal val="true"/>
                                      </p:to>
                                    </p:set>
                                  </p:childTnLst>
                                  <p:subTnLst>
                                    <p:set>
                                      <p:cBhvr override="childStyle">
                                        <p:cTn dur="1" fill="hold" display="0" masterRel="sameClick" afterEffect="1">
                                          <p:stCondLst>
                                            <p:cond evt="end" delay="0">
                                              <p:tn val="26"/>
                                            </p:cond>
                                          </p:stCondLst>
                                        </p:cTn>
                                        <p:tgtEl>
                                          <p:spTgt spid="10"/>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7" presetClass="emph" presetSubtype="2" fill="hold" nodeType="clickEffect">
                                  <p:stCondLst>
                                    <p:cond delay="0"/>
                                  </p:stCondLst>
                                  <p:childTnLst>
                                    <p:animClr clrSpc="rgb" dir="cw">
                                      <p:cBhvr>
                                        <p:cTn id="33" dur="2000" fill="hold"/>
                                        <p:tgtEl>
                                          <p:spTgt spid="7"/>
                                        </p:tgtEl>
                                        <p:attrNameLst>
                                          <p:attrName>stroke.color</p:attrName>
                                        </p:attrNameLst>
                                      </p:cBhvr>
                                      <p:to>
                                        <a:schemeClr val="accent2"/>
                                      </p:to>
                                    </p:animClr>
                                    <p:set>
                                      <p:cBhvr>
                                        <p:cTn id="34" dur="2000" fill="hold"/>
                                        <p:tgtEl>
                                          <p:spTgt spid="7"/>
                                        </p:tgtEl>
                                        <p:attrNameLst>
                                          <p:attrName>stroke.on</p:attrName>
                                        </p:attrNameLst>
                                      </p:cBhvr>
                                      <p:to>
                                        <p:strVal val="true"/>
                                      </p:to>
                                    </p:set>
                                  </p:childTnLst>
                                  <p:subTnLst>
                                    <p:audio>
                                      <p:cMediaNode>
                                        <p:cTn display="0" masterRel="sameClick">
                                          <p:stCondLst>
                                            <p:cond evt="begin" delay="0">
                                              <p:tn val="32"/>
                                            </p:cond>
                                          </p:stCondLst>
                                          <p:endCondLst>
                                            <p:cond evt="onStopAudio" delay="0">
                                              <p:tgtEl>
                                                <p:sldTgt/>
                                              </p:tgtEl>
                                            </p:cond>
                                          </p:endCondLst>
                                        </p:cTn>
                                        <p:tgtEl>
                                          <p:sndTgt r:embed="rId4" name="1kHz.wav"/>
                                        </p:tgtEl>
                                      </p:cMediaNode>
                                    </p:audio>
                                  </p:subTnLst>
                                </p:cTn>
                              </p:par>
                              <p:par>
                                <p:cTn id="35" presetID="1" presetClass="emph" presetSubtype="10" fill="hold" nodeType="withEffect">
                                  <p:stCondLst>
                                    <p:cond delay="0"/>
                                  </p:stCondLst>
                                  <p:childTnLst>
                                    <p:animClr clrSpc="hsl" dir="ccw">
                                      <p:cBhvr>
                                        <p:cTn id="36" dur="2000" fill="hold"/>
                                        <p:tgtEl>
                                          <p:spTgt spid="11"/>
                                        </p:tgtEl>
                                        <p:attrNameLst>
                                          <p:attrName>fillcolor</p:attrName>
                                        </p:attrNameLst>
                                      </p:cBhvr>
                                      <p:to>
                                        <a:srgbClr val="FF0000"/>
                                      </p:to>
                                    </p:animClr>
                                    <p:set>
                                      <p:cBhvr>
                                        <p:cTn id="37" dur="2000" fill="hold"/>
                                        <p:tgtEl>
                                          <p:spTgt spid="11"/>
                                        </p:tgtEl>
                                        <p:attrNameLst>
                                          <p:attrName>fill.type</p:attrName>
                                        </p:attrNameLst>
                                      </p:cBhvr>
                                      <p:to>
                                        <p:strVal val="solid"/>
                                      </p:to>
                                    </p:set>
                                    <p:set>
                                      <p:cBhvr>
                                        <p:cTn id="38" dur="2000" fill="hold"/>
                                        <p:tgtEl>
                                          <p:spTgt spid="11"/>
                                        </p:tgtEl>
                                        <p:attrNameLst>
                                          <p:attrName>fill.on</p:attrName>
                                        </p:attrNameLst>
                                      </p:cBhvr>
                                      <p:to>
                                        <p:strVal val="true"/>
                                      </p:to>
                                    </p:set>
                                  </p:childTnLst>
                                  <p:subTnLst>
                                    <p:set>
                                      <p:cBhvr override="childStyle">
                                        <p:cTn dur="1" fill="hold" display="0" masterRel="sameClick" afterEffect="1">
                                          <p:stCondLst>
                                            <p:cond evt="end" delay="0">
                                              <p:tn val="35"/>
                                            </p:cond>
                                          </p:stCondLst>
                                        </p:cTn>
                                        <p:tgtEl>
                                          <p:spTgt spid="1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6"/>
                                        </p:tgtEl>
                                        <p:attrNameLst>
                                          <p:attrName>stroke.color</p:attrName>
                                        </p:attrNameLst>
                                      </p:cBhvr>
                                      <p:to>
                                        <a:schemeClr val="accent2"/>
                                      </p:to>
                                    </p:animClr>
                                    <p:set>
                                      <p:cBhvr>
                                        <p:cTn id="43" dur="2000" fill="hold"/>
                                        <p:tgtEl>
                                          <p:spTgt spid="6"/>
                                        </p:tgtEl>
                                        <p:attrNameLst>
                                          <p:attrName>stroke.on</p:attrName>
                                        </p:attrNameLst>
                                      </p:cBhvr>
                                      <p:to>
                                        <p:strVal val="true"/>
                                      </p:to>
                                    </p:set>
                                  </p:childTnLst>
                                  <p:subTnLst>
                                    <p:audio>
                                      <p:cMediaNode>
                                        <p:cTn display="0" masterRel="sameClick">
                                          <p:stCondLst>
                                            <p:cond evt="begin" delay="0">
                                              <p:tn val="41"/>
                                            </p:cond>
                                          </p:stCondLst>
                                          <p:endCondLst>
                                            <p:cond evt="onStopAudio" delay="0">
                                              <p:tgtEl>
                                                <p:sldTgt/>
                                              </p:tgtEl>
                                            </p:cond>
                                          </p:endCondLst>
                                        </p:cTn>
                                        <p:tgtEl>
                                          <p:sndTgt r:embed="rId3" name="250Hz.wav"/>
                                        </p:tgtEl>
                                      </p:cMediaNode>
                                    </p:audio>
                                  </p:subTnLst>
                                </p:cTn>
                              </p:par>
                              <p:par>
                                <p:cTn id="44" presetID="1" presetClass="emph" presetSubtype="2" fill="hold" nodeType="withEffect">
                                  <p:stCondLst>
                                    <p:cond delay="0"/>
                                  </p:stCondLst>
                                  <p:childTnLst>
                                    <p:animClr clrSpc="rgb" dir="cw">
                                      <p:cBhvr>
                                        <p:cTn id="45" dur="2000" fill="hold"/>
                                        <p:tgtEl>
                                          <p:spTgt spid="9"/>
                                        </p:tgtEl>
                                        <p:attrNameLst>
                                          <p:attrName>fillcolor</p:attrName>
                                        </p:attrNameLst>
                                      </p:cBhvr>
                                      <p:to>
                                        <a:srgbClr val="FF0000"/>
                                      </p:to>
                                    </p:animClr>
                                    <p:set>
                                      <p:cBhvr>
                                        <p:cTn id="46" dur="2000" fill="hold"/>
                                        <p:tgtEl>
                                          <p:spTgt spid="9"/>
                                        </p:tgtEl>
                                        <p:attrNameLst>
                                          <p:attrName>fill.type</p:attrName>
                                        </p:attrNameLst>
                                      </p:cBhvr>
                                      <p:to>
                                        <p:strVal val="solid"/>
                                      </p:to>
                                    </p:set>
                                    <p:set>
                                      <p:cBhvr>
                                        <p:cTn id="47" dur="2000" fill="hold"/>
                                        <p:tgtEl>
                                          <p:spTgt spid="9"/>
                                        </p:tgtEl>
                                        <p:attrNameLst>
                                          <p:attrName>fill.on</p:attrName>
                                        </p:attrNameLst>
                                      </p:cBhvr>
                                      <p:to>
                                        <p:strVal val="true"/>
                                      </p:to>
                                    </p:set>
                                  </p:childTnLst>
                                  <p:subTnLst>
                                    <p:set>
                                      <p:cBhvr override="childStyle">
                                        <p:cTn dur="1" fill="hold" display="0" masterRel="sameClick" afterEffect="1">
                                          <p:stCondLst>
                                            <p:cond evt="end" delay="0">
                                              <p:tn val="44"/>
                                            </p:cond>
                                          </p:stCondLst>
                                        </p:cTn>
                                        <p:tgtEl>
                                          <p:spTgt spid="9"/>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2000" fill="hold"/>
                                        <p:tgtEl>
                                          <p:spTgt spid="7"/>
                                        </p:tgtEl>
                                        <p:attrNameLst>
                                          <p:attrName>stroke.color</p:attrName>
                                        </p:attrNameLst>
                                      </p:cBhvr>
                                      <p:to>
                                        <a:schemeClr val="accent2"/>
                                      </p:to>
                                    </p:animClr>
                                    <p:set>
                                      <p:cBhvr>
                                        <p:cTn id="52" dur="2000" fill="hold"/>
                                        <p:tgtEl>
                                          <p:spTgt spid="7"/>
                                        </p:tgtEl>
                                        <p:attrNameLst>
                                          <p:attrName>stroke.on</p:attrName>
                                        </p:attrNameLst>
                                      </p:cBhvr>
                                      <p:to>
                                        <p:strVal val="true"/>
                                      </p:to>
                                    </p:set>
                                  </p:childTnLst>
                                  <p:subTnLst>
                                    <p:audio>
                                      <p:cMediaNode>
                                        <p:cTn display="0" masterRel="sameClick">
                                          <p:stCondLst>
                                            <p:cond evt="begin" delay="0">
                                              <p:tn val="50"/>
                                            </p:cond>
                                          </p:stCondLst>
                                          <p:endCondLst>
                                            <p:cond evt="onStopAudio" delay="0">
                                              <p:tgtEl>
                                                <p:sldTgt/>
                                              </p:tgtEl>
                                            </p:cond>
                                          </p:endCondLst>
                                        </p:cTn>
                                        <p:tgtEl>
                                          <p:sndTgt r:embed="rId4" name="1kHz.wav"/>
                                        </p:tgtEl>
                                      </p:cMediaNode>
                                    </p:audio>
                                  </p:subTnLst>
                                </p:cTn>
                              </p:par>
                              <p:par>
                                <p:cTn id="53" presetID="1" presetClass="emph" presetSubtype="2" fill="hold" nodeType="withEffect">
                                  <p:stCondLst>
                                    <p:cond delay="0"/>
                                  </p:stCondLst>
                                  <p:childTnLst>
                                    <p:animClr clrSpc="rgb" dir="cw">
                                      <p:cBhvr>
                                        <p:cTn id="54" dur="2000" fill="hold"/>
                                        <p:tgtEl>
                                          <p:spTgt spid="11"/>
                                        </p:tgtEl>
                                        <p:attrNameLst>
                                          <p:attrName>fillcolor</p:attrName>
                                        </p:attrNameLst>
                                      </p:cBhvr>
                                      <p:to>
                                        <a:srgbClr val="FF0000"/>
                                      </p:to>
                                    </p:animClr>
                                    <p:set>
                                      <p:cBhvr>
                                        <p:cTn id="55" dur="2000" fill="hold"/>
                                        <p:tgtEl>
                                          <p:spTgt spid="11"/>
                                        </p:tgtEl>
                                        <p:attrNameLst>
                                          <p:attrName>fill.type</p:attrName>
                                        </p:attrNameLst>
                                      </p:cBhvr>
                                      <p:to>
                                        <p:strVal val="solid"/>
                                      </p:to>
                                    </p:set>
                                    <p:set>
                                      <p:cBhvr>
                                        <p:cTn id="56" dur="2000" fill="hold"/>
                                        <p:tgtEl>
                                          <p:spTgt spid="11"/>
                                        </p:tgtEl>
                                        <p:attrNameLst>
                                          <p:attrName>fill.on</p:attrName>
                                        </p:attrNameLst>
                                      </p:cBhvr>
                                      <p:to>
                                        <p:strVal val="true"/>
                                      </p:to>
                                    </p:set>
                                  </p:childTnLst>
                                  <p:subTnLst>
                                    <p:set>
                                      <p:cBhvr override="childStyle">
                                        <p:cTn dur="1" fill="hold" display="0" masterRel="sameClick" afterEffect="1">
                                          <p:stCondLst>
                                            <p:cond evt="end" delay="0">
                                              <p:tn val="53"/>
                                            </p:cond>
                                          </p:stCondLst>
                                        </p:cTn>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Diffraction</a:t>
            </a:r>
          </a:p>
        </p:txBody>
      </p:sp>
      <p:sp>
        <p:nvSpPr>
          <p:cNvPr id="3" name="Content Placeholder 2"/>
          <p:cNvSpPr>
            <a:spLocks noGrp="1"/>
          </p:cNvSpPr>
          <p:nvPr>
            <p:ph sz="quarter" idx="1"/>
          </p:nvPr>
        </p:nvSpPr>
        <p:spPr>
          <a:xfrm>
            <a:off x="107504" y="1301926"/>
            <a:ext cx="8928992" cy="2847154"/>
          </a:xfrm>
          <a:solidFill>
            <a:schemeClr val="tx1">
              <a:alpha val="60000"/>
            </a:schemeClr>
          </a:solidFill>
        </p:spPr>
        <p:txBody>
          <a:bodyPr>
            <a:noAutofit/>
          </a:bodyPr>
          <a:lstStyle/>
          <a:p>
            <a:pPr marL="0" indent="0">
              <a:buClr>
                <a:srgbClr val="7030A0"/>
              </a:buClr>
              <a:buNone/>
            </a:pPr>
            <a:r>
              <a:rPr lang="en-AU" sz="2700" dirty="0">
                <a:solidFill>
                  <a:srgbClr val="002060"/>
                </a:solidFill>
                <a:latin typeface="Corbel" panose="020B0503020204020204" pitchFamily="34" charset="0"/>
              </a:rPr>
              <a:t>Waves are able to bend around obstacles or narrow openings.</a:t>
            </a:r>
          </a:p>
          <a:p>
            <a:pPr marL="0" indent="0">
              <a:buClr>
                <a:srgbClr val="7030A0"/>
              </a:buClr>
              <a:buNone/>
            </a:pPr>
            <a:r>
              <a:rPr lang="en-AU" sz="2700" dirty="0">
                <a:solidFill>
                  <a:srgbClr val="002060"/>
                </a:solidFill>
                <a:latin typeface="Corbel" panose="020B0503020204020204" pitchFamily="34" charset="0"/>
              </a:rPr>
              <a:t>Diffraction depends on</a:t>
            </a:r>
          </a:p>
          <a:p>
            <a:pPr marL="1073150" indent="-514350" defTabSz="1165225">
              <a:buClr>
                <a:srgbClr val="7030A0"/>
              </a:buClr>
              <a:buSzPct val="120000"/>
              <a:buFont typeface="+mj-lt"/>
              <a:buAutoNum type="arabicPeriod"/>
            </a:pPr>
            <a:r>
              <a:rPr lang="en-AU" sz="2700" dirty="0">
                <a:solidFill>
                  <a:srgbClr val="002060"/>
                </a:solidFill>
                <a:latin typeface="Corbel" panose="020B0503020204020204" pitchFamily="34" charset="0"/>
              </a:rPr>
              <a:t>Size of wavelength (larger wavelengths diffract better than smaller wavelengths).</a:t>
            </a:r>
          </a:p>
          <a:p>
            <a:pPr marL="1073150" indent="-514350" defTabSz="1165225">
              <a:buClr>
                <a:srgbClr val="7030A0"/>
              </a:buClr>
              <a:buSzPct val="120000"/>
              <a:buFont typeface="+mj-lt"/>
              <a:buAutoNum type="arabicPeriod"/>
            </a:pPr>
            <a:r>
              <a:rPr lang="en-AU" sz="2700" dirty="0">
                <a:solidFill>
                  <a:srgbClr val="002060"/>
                </a:solidFill>
                <a:latin typeface="Corbel" panose="020B0503020204020204" pitchFamily="34" charset="0"/>
              </a:rPr>
              <a:t>Size of opening (diffraction is greatest when the wavelength is greater than the opening).</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01232" y="4149080"/>
            <a:ext cx="5712333" cy="2535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424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Two Categories of Waves</a:t>
            </a:r>
          </a:p>
        </p:txBody>
      </p:sp>
      <p:sp>
        <p:nvSpPr>
          <p:cNvPr id="4" name="Content Placeholder 2"/>
          <p:cNvSpPr txBox="1">
            <a:spLocks/>
          </p:cNvSpPr>
          <p:nvPr/>
        </p:nvSpPr>
        <p:spPr>
          <a:xfrm>
            <a:off x="457200" y="1556792"/>
            <a:ext cx="8229600" cy="5001344"/>
          </a:xfrm>
          <a:prstGeom prst="rect">
            <a:avLst/>
          </a:prstGeom>
          <a:solidFill>
            <a:schemeClr val="accent1"/>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marL="0" indent="0" algn="just">
              <a:buClr>
                <a:srgbClr val="7030A0"/>
              </a:buClr>
              <a:buSzPct val="120000"/>
              <a:buNone/>
            </a:pPr>
            <a:r>
              <a:rPr lang="en-AU" sz="4400" dirty="0">
                <a:solidFill>
                  <a:srgbClr val="002060"/>
                </a:solidFill>
              </a:rPr>
              <a:t>Mechanical waves, e.g. sound,   require a medium due to the particles need for a medium to travel. These include;</a:t>
            </a:r>
          </a:p>
          <a:p>
            <a:pPr marL="0" indent="0" algn="just">
              <a:buClr>
                <a:srgbClr val="7030A0"/>
              </a:buClr>
              <a:buSzPct val="120000"/>
              <a:buNone/>
            </a:pPr>
            <a:endParaRPr lang="en-AU" sz="4000" dirty="0">
              <a:solidFill>
                <a:srgbClr val="002060"/>
              </a:solidFill>
            </a:endParaRPr>
          </a:p>
          <a:p>
            <a:pPr marL="2327275" indent="-514350">
              <a:buClr>
                <a:srgbClr val="7030A0"/>
              </a:buClr>
              <a:buSzPct val="100000"/>
            </a:pPr>
            <a:r>
              <a:rPr lang="en-AU" sz="4400" dirty="0">
                <a:solidFill>
                  <a:srgbClr val="002060"/>
                </a:solidFill>
              </a:rPr>
              <a:t>Transverse Waves</a:t>
            </a:r>
          </a:p>
          <a:p>
            <a:pPr marL="2327275" indent="-514350">
              <a:buClr>
                <a:srgbClr val="7030A0"/>
              </a:buClr>
              <a:buSzPct val="100000"/>
            </a:pPr>
            <a:r>
              <a:rPr lang="en-AU" sz="4400" dirty="0">
                <a:solidFill>
                  <a:srgbClr val="002060"/>
                </a:solidFill>
              </a:rPr>
              <a:t>Longitudinal Waves</a:t>
            </a:r>
          </a:p>
          <a:p>
            <a:pPr marL="2327275" indent="-514350">
              <a:buClr>
                <a:srgbClr val="7030A0"/>
              </a:buClr>
              <a:buSzPct val="100000"/>
            </a:pPr>
            <a:endParaRPr lang="en-AU" sz="4400" dirty="0">
              <a:solidFill>
                <a:srgbClr val="002060"/>
              </a:solidFill>
            </a:endParaRPr>
          </a:p>
          <a:p>
            <a:pPr marL="0" indent="0">
              <a:buClr>
                <a:srgbClr val="7030A0"/>
              </a:buClr>
              <a:buNone/>
            </a:pPr>
            <a:endParaRPr lang="en-AU" sz="4400" dirty="0">
              <a:solidFill>
                <a:srgbClr val="002060"/>
              </a:solidFill>
            </a:endParaRPr>
          </a:p>
        </p:txBody>
      </p:sp>
    </p:spTree>
    <p:extLst>
      <p:ext uri="{BB962C8B-B14F-4D97-AF65-F5344CB8AC3E}">
        <p14:creationId xmlns:p14="http://schemas.microsoft.com/office/powerpoint/2010/main" val="375556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fltVal val="0"/>
                                          </p:val>
                                        </p:tav>
                                        <p:tav tm="100000">
                                          <p:val>
                                            <p:strVal val="#ppt_w"/>
                                          </p:val>
                                        </p:tav>
                                      </p:tavLst>
                                    </p:anim>
                                    <p:anim calcmode="lin" valueType="num">
                                      <p:cBhvr>
                                        <p:cTn id="8" dur="1250" fill="hold"/>
                                        <p:tgtEl>
                                          <p:spTgt spid="4"/>
                                        </p:tgtEl>
                                        <p:attrNameLst>
                                          <p:attrName>ppt_h</p:attrName>
                                        </p:attrNameLst>
                                      </p:cBhvr>
                                      <p:tavLst>
                                        <p:tav tm="0">
                                          <p:val>
                                            <p:fltVal val="0"/>
                                          </p:val>
                                        </p:tav>
                                        <p:tav tm="100000">
                                          <p:val>
                                            <p:strVal val="#ppt_h"/>
                                          </p:val>
                                        </p:tav>
                                      </p:tavLst>
                                    </p:anim>
                                    <p:animEffect transition="in" filter="fade">
                                      <p:cBhvr>
                                        <p:cTn id="9"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Diffraction</a:t>
            </a:r>
          </a:p>
        </p:txBody>
      </p:sp>
      <p:pic>
        <p:nvPicPr>
          <p:cNvPr id="4710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3968" y="-99393"/>
            <a:ext cx="4860033" cy="4053658"/>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3113669"/>
            <a:ext cx="4992553" cy="374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674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Diffraction</a:t>
            </a:r>
          </a:p>
        </p:txBody>
      </p:sp>
      <p:sp>
        <p:nvSpPr>
          <p:cNvPr id="3" name="Content Placeholder 2"/>
          <p:cNvSpPr>
            <a:spLocks noGrp="1"/>
          </p:cNvSpPr>
          <p:nvPr>
            <p:ph sz="quarter" idx="1"/>
          </p:nvPr>
        </p:nvSpPr>
        <p:spPr>
          <a:xfrm>
            <a:off x="35496" y="1412776"/>
            <a:ext cx="9073008" cy="1453852"/>
          </a:xfrm>
          <a:solidFill>
            <a:schemeClr val="tx1">
              <a:alpha val="60000"/>
            </a:schemeClr>
          </a:solidFill>
        </p:spPr>
        <p:txBody>
          <a:bodyPr>
            <a:normAutofit/>
          </a:bodyPr>
          <a:lstStyle/>
          <a:p>
            <a:pPr marL="0" indent="0">
              <a:buNone/>
            </a:pPr>
            <a:r>
              <a:rPr lang="en-AU" dirty="0">
                <a:solidFill>
                  <a:srgbClr val="002060"/>
                </a:solidFill>
                <a:latin typeface="Corbel" panose="020B0503020204020204" pitchFamily="34" charset="0"/>
              </a:rPr>
              <a:t>Wavelength can also be influenced by the type of medium propagating waves (e.g. water) and it’s viscosity and hydrogen bonding properties that gives it its “sticky” effects. </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527" y="2858979"/>
            <a:ext cx="4992553" cy="3732330"/>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88082" y="2866628"/>
            <a:ext cx="3055006" cy="373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666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10.3b</a:t>
            </a:r>
          </a:p>
        </p:txBody>
      </p:sp>
      <p:sp>
        <p:nvSpPr>
          <p:cNvPr id="3" name="Content Placeholder 2"/>
          <p:cNvSpPr>
            <a:spLocks noGrp="1"/>
          </p:cNvSpPr>
          <p:nvPr>
            <p:ph sz="quarter" idx="1"/>
          </p:nvPr>
        </p:nvSpPr>
        <p:spPr>
          <a:xfrm>
            <a:off x="457200" y="1524000"/>
            <a:ext cx="8229600" cy="1616968"/>
          </a:xfrm>
          <a:solidFill>
            <a:schemeClr val="tx1">
              <a:alpha val="60000"/>
            </a:schemeClr>
          </a:solidFill>
        </p:spPr>
        <p:txBody>
          <a:bodyPr/>
          <a:lstStyle/>
          <a:p>
            <a:pPr marL="177800" indent="0">
              <a:buNone/>
            </a:pPr>
            <a:r>
              <a:rPr lang="en-AU" dirty="0">
                <a:solidFill>
                  <a:srgbClr val="002060"/>
                </a:solidFill>
                <a:latin typeface="Corbel" panose="020B0503020204020204" pitchFamily="34" charset="0"/>
              </a:rPr>
              <a:t>Sketch the appearance of the waves after they have encountered the obstacle or gap, as shown when D                                  is equal to </a:t>
            </a:r>
            <a:r>
              <a:rPr lang="el-GR" dirty="0">
                <a:solidFill>
                  <a:srgbClr val="002060"/>
                </a:solidFill>
                <a:latin typeface="Corbel" panose="020B0503020204020204" pitchFamily="34" charset="0"/>
              </a:rPr>
              <a:t>λ</a:t>
            </a:r>
            <a:r>
              <a:rPr lang="en-AU" dirty="0">
                <a:solidFill>
                  <a:srgbClr val="002060"/>
                </a:solidFill>
                <a:latin typeface="Corbel" panose="020B0503020204020204" pitchFamily="34" charset="0"/>
              </a:rPr>
              <a:t>.</a:t>
            </a:r>
          </a:p>
        </p:txBody>
      </p:sp>
      <p:sp>
        <p:nvSpPr>
          <p:cNvPr id="4" name="Rectangle 3"/>
          <p:cNvSpPr/>
          <p:nvPr/>
        </p:nvSpPr>
        <p:spPr>
          <a:xfrm>
            <a:off x="2123728" y="4941168"/>
            <a:ext cx="576064" cy="360040"/>
          </a:xfrm>
          <a:prstGeom prst="rect">
            <a:avLst/>
          </a:prstGeom>
          <a:solidFill>
            <a:schemeClr val="accent3">
              <a:lumMod val="40000"/>
              <a:lumOff val="60000"/>
            </a:schemeClr>
          </a:solidFill>
          <a:ln w="2540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Arrow Connector 5"/>
          <p:cNvCxnSpPr/>
          <p:nvPr/>
        </p:nvCxnSpPr>
        <p:spPr>
          <a:xfrm>
            <a:off x="2123728" y="4725144"/>
            <a:ext cx="576064" cy="0"/>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237251" y="4397042"/>
            <a:ext cx="377026" cy="400110"/>
          </a:xfrm>
          <a:prstGeom prst="rect">
            <a:avLst/>
          </a:prstGeom>
          <a:noFill/>
        </p:spPr>
        <p:txBody>
          <a:bodyPr wrap="none" rtlCol="0">
            <a:spAutoFit/>
          </a:bodyPr>
          <a:lstStyle/>
          <a:p>
            <a:r>
              <a:rPr lang="en-AU" sz="2000" dirty="0"/>
              <a:t>D</a:t>
            </a:r>
          </a:p>
        </p:txBody>
      </p:sp>
      <p:cxnSp>
        <p:nvCxnSpPr>
          <p:cNvPr id="9" name="Straight Connector 8"/>
          <p:cNvCxnSpPr/>
          <p:nvPr/>
        </p:nvCxnSpPr>
        <p:spPr>
          <a:xfrm>
            <a:off x="1043608" y="5301208"/>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43608" y="5733256"/>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43608" y="6165304"/>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3608" y="6597352"/>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932040" y="4941168"/>
            <a:ext cx="1440160" cy="360040"/>
          </a:xfrm>
          <a:prstGeom prst="rect">
            <a:avLst/>
          </a:prstGeom>
          <a:solidFill>
            <a:schemeClr val="accent3">
              <a:lumMod val="40000"/>
              <a:lumOff val="60000"/>
            </a:schemeClr>
          </a:solidFill>
          <a:ln w="2540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6948264" y="4944844"/>
            <a:ext cx="1440160" cy="360040"/>
          </a:xfrm>
          <a:prstGeom prst="rect">
            <a:avLst/>
          </a:prstGeom>
          <a:solidFill>
            <a:schemeClr val="accent3">
              <a:lumMod val="40000"/>
              <a:lumOff val="60000"/>
            </a:schemeClr>
          </a:solidFill>
          <a:ln w="2540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Arrow Connector 14"/>
          <p:cNvCxnSpPr/>
          <p:nvPr/>
        </p:nvCxnSpPr>
        <p:spPr>
          <a:xfrm>
            <a:off x="6330685" y="4805536"/>
            <a:ext cx="576064" cy="0"/>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44208" y="4477434"/>
            <a:ext cx="377026" cy="400110"/>
          </a:xfrm>
          <a:prstGeom prst="rect">
            <a:avLst/>
          </a:prstGeom>
          <a:noFill/>
        </p:spPr>
        <p:txBody>
          <a:bodyPr wrap="none" rtlCol="0">
            <a:spAutoFit/>
          </a:bodyPr>
          <a:lstStyle/>
          <a:p>
            <a:r>
              <a:rPr lang="en-AU" sz="2000" dirty="0"/>
              <a:t>D</a:t>
            </a:r>
          </a:p>
        </p:txBody>
      </p:sp>
      <p:cxnSp>
        <p:nvCxnSpPr>
          <p:cNvPr id="17" name="Straight Arrow Connector 16"/>
          <p:cNvCxnSpPr/>
          <p:nvPr/>
        </p:nvCxnSpPr>
        <p:spPr>
          <a:xfrm flipV="1">
            <a:off x="3306349" y="5301209"/>
            <a:ext cx="0" cy="432047"/>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30878" y="5329429"/>
            <a:ext cx="377026" cy="400110"/>
          </a:xfrm>
          <a:prstGeom prst="rect">
            <a:avLst/>
          </a:prstGeom>
          <a:noFill/>
        </p:spPr>
        <p:txBody>
          <a:bodyPr wrap="none" rtlCol="0">
            <a:spAutoFit/>
          </a:bodyPr>
          <a:lstStyle/>
          <a:p>
            <a:r>
              <a:rPr lang="en-AU" sz="2000" dirty="0"/>
              <a:t>D</a:t>
            </a:r>
          </a:p>
        </p:txBody>
      </p:sp>
      <p:cxnSp>
        <p:nvCxnSpPr>
          <p:cNvPr id="21" name="Straight Connector 20"/>
          <p:cNvCxnSpPr/>
          <p:nvPr/>
        </p:nvCxnSpPr>
        <p:spPr>
          <a:xfrm>
            <a:off x="5148064" y="5301208"/>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148064" y="5733256"/>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148064" y="6165304"/>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148064" y="6597352"/>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554821" y="5736974"/>
            <a:ext cx="0" cy="432047"/>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79350" y="5765194"/>
            <a:ext cx="377026" cy="400110"/>
          </a:xfrm>
          <a:prstGeom prst="rect">
            <a:avLst/>
          </a:prstGeom>
          <a:noFill/>
        </p:spPr>
        <p:txBody>
          <a:bodyPr wrap="none" rtlCol="0">
            <a:spAutoFit/>
          </a:bodyPr>
          <a:lstStyle/>
          <a:p>
            <a:r>
              <a:rPr lang="en-AU" sz="2000" dirty="0"/>
              <a:t>D</a:t>
            </a:r>
          </a:p>
        </p:txBody>
      </p:sp>
      <p:sp>
        <p:nvSpPr>
          <p:cNvPr id="31" name="Freeform 30"/>
          <p:cNvSpPr/>
          <p:nvPr/>
        </p:nvSpPr>
        <p:spPr>
          <a:xfrm>
            <a:off x="2692615" y="4882016"/>
            <a:ext cx="1282700" cy="270940"/>
          </a:xfrm>
          <a:custGeom>
            <a:avLst/>
            <a:gdLst>
              <a:gd name="connsiteX0" fmla="*/ 4090 w 1282700"/>
              <a:gd name="connsiteY0" fmla="*/ 270940 h 270940"/>
              <a:gd name="connsiteX1" fmla="*/ 120327 w 1282700"/>
              <a:gd name="connsiteY1" fmla="*/ 108208 h 270940"/>
              <a:gd name="connsiteX2" fmla="*/ 802253 w 1282700"/>
              <a:gd name="connsiteY2" fmla="*/ 7469 h 270940"/>
              <a:gd name="connsiteX3" fmla="*/ 1282700 w 1282700"/>
              <a:gd name="connsiteY3" fmla="*/ 15218 h 270940"/>
            </a:gdLst>
            <a:ahLst/>
            <a:cxnLst>
              <a:cxn ang="0">
                <a:pos x="connsiteX0" y="connsiteY0"/>
              </a:cxn>
              <a:cxn ang="0">
                <a:pos x="connsiteX1" y="connsiteY1"/>
              </a:cxn>
              <a:cxn ang="0">
                <a:pos x="connsiteX2" y="connsiteY2"/>
              </a:cxn>
              <a:cxn ang="0">
                <a:pos x="connsiteX3" y="connsiteY3"/>
              </a:cxn>
            </a:cxnLst>
            <a:rect l="l" t="t" r="r" b="b"/>
            <a:pathLst>
              <a:path w="1282700" h="270940">
                <a:moveTo>
                  <a:pt x="4090" y="270940"/>
                </a:moveTo>
                <a:cubicBezTo>
                  <a:pt x="-4305" y="211530"/>
                  <a:pt x="-12700" y="152120"/>
                  <a:pt x="120327" y="108208"/>
                </a:cubicBezTo>
                <a:cubicBezTo>
                  <a:pt x="253354" y="64296"/>
                  <a:pt x="608524" y="22967"/>
                  <a:pt x="802253" y="7469"/>
                </a:cubicBezTo>
                <a:cubicBezTo>
                  <a:pt x="995982" y="-8029"/>
                  <a:pt x="1139341" y="3594"/>
                  <a:pt x="1282700" y="15218"/>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2" name="Freeform 31"/>
          <p:cNvSpPr/>
          <p:nvPr/>
        </p:nvSpPr>
        <p:spPr>
          <a:xfrm>
            <a:off x="2577668" y="4468522"/>
            <a:ext cx="1405396" cy="459709"/>
          </a:xfrm>
          <a:custGeom>
            <a:avLst/>
            <a:gdLst>
              <a:gd name="connsiteX0" fmla="*/ 80291 w 1405396"/>
              <a:gd name="connsiteY0" fmla="*/ 459709 h 459709"/>
              <a:gd name="connsiteX1" fmla="*/ 2800 w 1405396"/>
              <a:gd name="connsiteY1" fmla="*/ 366719 h 459709"/>
              <a:gd name="connsiteX2" fmla="*/ 26047 w 1405396"/>
              <a:gd name="connsiteY2" fmla="*/ 281478 h 459709"/>
              <a:gd name="connsiteX3" fmla="*/ 111288 w 1405396"/>
              <a:gd name="connsiteY3" fmla="*/ 165241 h 459709"/>
              <a:gd name="connsiteX4" fmla="*/ 661478 w 1405396"/>
              <a:gd name="connsiteY4" fmla="*/ 64502 h 459709"/>
              <a:gd name="connsiteX5" fmla="*/ 1234915 w 1405396"/>
              <a:gd name="connsiteY5" fmla="*/ 2509 h 459709"/>
              <a:gd name="connsiteX6" fmla="*/ 1405396 w 1405396"/>
              <a:gd name="connsiteY6" fmla="*/ 18007 h 45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5396" h="459709">
                <a:moveTo>
                  <a:pt x="80291" y="459709"/>
                </a:moveTo>
                <a:cubicBezTo>
                  <a:pt x="46066" y="428066"/>
                  <a:pt x="11841" y="396424"/>
                  <a:pt x="2800" y="366719"/>
                </a:cubicBezTo>
                <a:cubicBezTo>
                  <a:pt x="-6241" y="337014"/>
                  <a:pt x="7966" y="315058"/>
                  <a:pt x="26047" y="281478"/>
                </a:cubicBezTo>
                <a:cubicBezTo>
                  <a:pt x="44128" y="247898"/>
                  <a:pt x="5383" y="201404"/>
                  <a:pt x="111288" y="165241"/>
                </a:cubicBezTo>
                <a:cubicBezTo>
                  <a:pt x="217193" y="129078"/>
                  <a:pt x="474207" y="91624"/>
                  <a:pt x="661478" y="64502"/>
                </a:cubicBezTo>
                <a:cubicBezTo>
                  <a:pt x="848749" y="37380"/>
                  <a:pt x="1110929" y="10258"/>
                  <a:pt x="1234915" y="2509"/>
                </a:cubicBezTo>
                <a:cubicBezTo>
                  <a:pt x="1358901" y="-5240"/>
                  <a:pt x="1382148" y="6383"/>
                  <a:pt x="1405396" y="18007"/>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3" name="Freeform 32"/>
          <p:cNvSpPr/>
          <p:nvPr/>
        </p:nvSpPr>
        <p:spPr>
          <a:xfrm>
            <a:off x="2386075" y="4077071"/>
            <a:ext cx="1573742" cy="858909"/>
          </a:xfrm>
          <a:custGeom>
            <a:avLst/>
            <a:gdLst>
              <a:gd name="connsiteX0" fmla="*/ 47159 w 1573742"/>
              <a:gd name="connsiteY0" fmla="*/ 773193 h 773193"/>
              <a:gd name="connsiteX1" fmla="*/ 664 w 1573742"/>
              <a:gd name="connsiteY1" fmla="*/ 548468 h 773193"/>
              <a:gd name="connsiteX2" fmla="*/ 78156 w 1573742"/>
              <a:gd name="connsiteY2" fmla="*/ 408983 h 773193"/>
              <a:gd name="connsiteX3" fmla="*/ 310630 w 1573742"/>
              <a:gd name="connsiteY3" fmla="*/ 215254 h 773193"/>
              <a:gd name="connsiteX4" fmla="*/ 543105 w 1573742"/>
              <a:gd name="connsiteY4" fmla="*/ 91268 h 773193"/>
              <a:gd name="connsiteX5" fmla="*/ 1031301 w 1573742"/>
              <a:gd name="connsiteY5" fmla="*/ 6027 h 773193"/>
              <a:gd name="connsiteX6" fmla="*/ 1573742 w 1573742"/>
              <a:gd name="connsiteY6" fmla="*/ 13776 h 77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3742" h="773193">
                <a:moveTo>
                  <a:pt x="47159" y="773193"/>
                </a:moveTo>
                <a:cubicBezTo>
                  <a:pt x="21328" y="691181"/>
                  <a:pt x="-4502" y="609170"/>
                  <a:pt x="664" y="548468"/>
                </a:cubicBezTo>
                <a:cubicBezTo>
                  <a:pt x="5830" y="487766"/>
                  <a:pt x="26495" y="464519"/>
                  <a:pt x="78156" y="408983"/>
                </a:cubicBezTo>
                <a:cubicBezTo>
                  <a:pt x="129817" y="353447"/>
                  <a:pt x="233138" y="268207"/>
                  <a:pt x="310630" y="215254"/>
                </a:cubicBezTo>
                <a:cubicBezTo>
                  <a:pt x="388122" y="162301"/>
                  <a:pt x="422993" y="126139"/>
                  <a:pt x="543105" y="91268"/>
                </a:cubicBezTo>
                <a:cubicBezTo>
                  <a:pt x="663217" y="56397"/>
                  <a:pt x="859528" y="18942"/>
                  <a:pt x="1031301" y="6027"/>
                </a:cubicBezTo>
                <a:cubicBezTo>
                  <a:pt x="1203074" y="-6888"/>
                  <a:pt x="1388408" y="3444"/>
                  <a:pt x="1573742" y="13776"/>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36" name="Straight Connector 35"/>
          <p:cNvCxnSpPr/>
          <p:nvPr/>
        </p:nvCxnSpPr>
        <p:spPr>
          <a:xfrm>
            <a:off x="1043608" y="3356992"/>
            <a:ext cx="2952328" cy="0"/>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flipH="1">
            <a:off x="1043608" y="4877544"/>
            <a:ext cx="1080120" cy="270940"/>
          </a:xfrm>
          <a:custGeom>
            <a:avLst/>
            <a:gdLst>
              <a:gd name="connsiteX0" fmla="*/ 4090 w 1282700"/>
              <a:gd name="connsiteY0" fmla="*/ 270940 h 270940"/>
              <a:gd name="connsiteX1" fmla="*/ 120327 w 1282700"/>
              <a:gd name="connsiteY1" fmla="*/ 108208 h 270940"/>
              <a:gd name="connsiteX2" fmla="*/ 802253 w 1282700"/>
              <a:gd name="connsiteY2" fmla="*/ 7469 h 270940"/>
              <a:gd name="connsiteX3" fmla="*/ 1282700 w 1282700"/>
              <a:gd name="connsiteY3" fmla="*/ 15218 h 270940"/>
            </a:gdLst>
            <a:ahLst/>
            <a:cxnLst>
              <a:cxn ang="0">
                <a:pos x="connsiteX0" y="connsiteY0"/>
              </a:cxn>
              <a:cxn ang="0">
                <a:pos x="connsiteX1" y="connsiteY1"/>
              </a:cxn>
              <a:cxn ang="0">
                <a:pos x="connsiteX2" y="connsiteY2"/>
              </a:cxn>
              <a:cxn ang="0">
                <a:pos x="connsiteX3" y="connsiteY3"/>
              </a:cxn>
            </a:cxnLst>
            <a:rect l="l" t="t" r="r" b="b"/>
            <a:pathLst>
              <a:path w="1282700" h="270940">
                <a:moveTo>
                  <a:pt x="4090" y="270940"/>
                </a:moveTo>
                <a:cubicBezTo>
                  <a:pt x="-4305" y="211530"/>
                  <a:pt x="-12700" y="152120"/>
                  <a:pt x="120327" y="108208"/>
                </a:cubicBezTo>
                <a:cubicBezTo>
                  <a:pt x="253354" y="64296"/>
                  <a:pt x="608524" y="22967"/>
                  <a:pt x="802253" y="7469"/>
                </a:cubicBezTo>
                <a:cubicBezTo>
                  <a:pt x="995982" y="-8029"/>
                  <a:pt x="1139341" y="3594"/>
                  <a:pt x="1282700" y="15218"/>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Freeform 37"/>
          <p:cNvSpPr/>
          <p:nvPr/>
        </p:nvSpPr>
        <p:spPr>
          <a:xfrm flipH="1">
            <a:off x="1043607" y="4486985"/>
            <a:ext cx="1193643" cy="459709"/>
          </a:xfrm>
          <a:custGeom>
            <a:avLst/>
            <a:gdLst>
              <a:gd name="connsiteX0" fmla="*/ 80291 w 1405396"/>
              <a:gd name="connsiteY0" fmla="*/ 459709 h 459709"/>
              <a:gd name="connsiteX1" fmla="*/ 2800 w 1405396"/>
              <a:gd name="connsiteY1" fmla="*/ 366719 h 459709"/>
              <a:gd name="connsiteX2" fmla="*/ 26047 w 1405396"/>
              <a:gd name="connsiteY2" fmla="*/ 281478 h 459709"/>
              <a:gd name="connsiteX3" fmla="*/ 111288 w 1405396"/>
              <a:gd name="connsiteY3" fmla="*/ 165241 h 459709"/>
              <a:gd name="connsiteX4" fmla="*/ 661478 w 1405396"/>
              <a:gd name="connsiteY4" fmla="*/ 64502 h 459709"/>
              <a:gd name="connsiteX5" fmla="*/ 1234915 w 1405396"/>
              <a:gd name="connsiteY5" fmla="*/ 2509 h 459709"/>
              <a:gd name="connsiteX6" fmla="*/ 1405396 w 1405396"/>
              <a:gd name="connsiteY6" fmla="*/ 18007 h 45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5396" h="459709">
                <a:moveTo>
                  <a:pt x="80291" y="459709"/>
                </a:moveTo>
                <a:cubicBezTo>
                  <a:pt x="46066" y="428066"/>
                  <a:pt x="11841" y="396424"/>
                  <a:pt x="2800" y="366719"/>
                </a:cubicBezTo>
                <a:cubicBezTo>
                  <a:pt x="-6241" y="337014"/>
                  <a:pt x="7966" y="315058"/>
                  <a:pt x="26047" y="281478"/>
                </a:cubicBezTo>
                <a:cubicBezTo>
                  <a:pt x="44128" y="247898"/>
                  <a:pt x="5383" y="201404"/>
                  <a:pt x="111288" y="165241"/>
                </a:cubicBezTo>
                <a:cubicBezTo>
                  <a:pt x="217193" y="129078"/>
                  <a:pt x="474207" y="91624"/>
                  <a:pt x="661478" y="64502"/>
                </a:cubicBezTo>
                <a:cubicBezTo>
                  <a:pt x="848749" y="37380"/>
                  <a:pt x="1110929" y="10258"/>
                  <a:pt x="1234915" y="2509"/>
                </a:cubicBezTo>
                <a:cubicBezTo>
                  <a:pt x="1358901" y="-5240"/>
                  <a:pt x="1382148" y="6383"/>
                  <a:pt x="1405396" y="18007"/>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9" name="Freeform 38"/>
          <p:cNvSpPr/>
          <p:nvPr/>
        </p:nvSpPr>
        <p:spPr>
          <a:xfrm flipH="1">
            <a:off x="1043608" y="4087785"/>
            <a:ext cx="1342467" cy="858909"/>
          </a:xfrm>
          <a:custGeom>
            <a:avLst/>
            <a:gdLst>
              <a:gd name="connsiteX0" fmla="*/ 47159 w 1573742"/>
              <a:gd name="connsiteY0" fmla="*/ 773193 h 773193"/>
              <a:gd name="connsiteX1" fmla="*/ 664 w 1573742"/>
              <a:gd name="connsiteY1" fmla="*/ 548468 h 773193"/>
              <a:gd name="connsiteX2" fmla="*/ 78156 w 1573742"/>
              <a:gd name="connsiteY2" fmla="*/ 408983 h 773193"/>
              <a:gd name="connsiteX3" fmla="*/ 310630 w 1573742"/>
              <a:gd name="connsiteY3" fmla="*/ 215254 h 773193"/>
              <a:gd name="connsiteX4" fmla="*/ 543105 w 1573742"/>
              <a:gd name="connsiteY4" fmla="*/ 91268 h 773193"/>
              <a:gd name="connsiteX5" fmla="*/ 1031301 w 1573742"/>
              <a:gd name="connsiteY5" fmla="*/ 6027 h 773193"/>
              <a:gd name="connsiteX6" fmla="*/ 1573742 w 1573742"/>
              <a:gd name="connsiteY6" fmla="*/ 13776 h 77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3742" h="773193">
                <a:moveTo>
                  <a:pt x="47159" y="773193"/>
                </a:moveTo>
                <a:cubicBezTo>
                  <a:pt x="21328" y="691181"/>
                  <a:pt x="-4502" y="609170"/>
                  <a:pt x="664" y="548468"/>
                </a:cubicBezTo>
                <a:cubicBezTo>
                  <a:pt x="5830" y="487766"/>
                  <a:pt x="26495" y="464519"/>
                  <a:pt x="78156" y="408983"/>
                </a:cubicBezTo>
                <a:cubicBezTo>
                  <a:pt x="129817" y="353447"/>
                  <a:pt x="233138" y="268207"/>
                  <a:pt x="310630" y="215254"/>
                </a:cubicBezTo>
                <a:cubicBezTo>
                  <a:pt x="388122" y="162301"/>
                  <a:pt x="422993" y="126139"/>
                  <a:pt x="543105" y="91268"/>
                </a:cubicBezTo>
                <a:cubicBezTo>
                  <a:pt x="663217" y="56397"/>
                  <a:pt x="859528" y="18942"/>
                  <a:pt x="1031301" y="6027"/>
                </a:cubicBezTo>
                <a:cubicBezTo>
                  <a:pt x="1203074" y="-6888"/>
                  <a:pt x="1388408" y="3444"/>
                  <a:pt x="1573742" y="13776"/>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0" name="Freeform 39"/>
          <p:cNvSpPr/>
          <p:nvPr/>
        </p:nvSpPr>
        <p:spPr>
          <a:xfrm>
            <a:off x="1030637" y="3704095"/>
            <a:ext cx="2936929" cy="170538"/>
          </a:xfrm>
          <a:custGeom>
            <a:avLst/>
            <a:gdLst>
              <a:gd name="connsiteX0" fmla="*/ 0 w 2936929"/>
              <a:gd name="connsiteY0" fmla="*/ 15498 h 170538"/>
              <a:gd name="connsiteX1" fmla="*/ 743919 w 2936929"/>
              <a:gd name="connsiteY1" fmla="*/ 15498 h 170538"/>
              <a:gd name="connsiteX2" fmla="*/ 1007390 w 2936929"/>
              <a:gd name="connsiteY2" fmla="*/ 46495 h 170538"/>
              <a:gd name="connsiteX3" fmla="*/ 1332855 w 2936929"/>
              <a:gd name="connsiteY3" fmla="*/ 170481 h 170538"/>
              <a:gd name="connsiteX4" fmla="*/ 1596326 w 2936929"/>
              <a:gd name="connsiteY4" fmla="*/ 61993 h 170538"/>
              <a:gd name="connsiteX5" fmla="*/ 1945038 w 2936929"/>
              <a:gd name="connsiteY5" fmla="*/ 15498 h 170538"/>
              <a:gd name="connsiteX6" fmla="*/ 2936929 w 2936929"/>
              <a:gd name="connsiteY6" fmla="*/ 0 h 17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6929" h="170538">
                <a:moveTo>
                  <a:pt x="0" y="15498"/>
                </a:moveTo>
                <a:lnTo>
                  <a:pt x="743919" y="15498"/>
                </a:lnTo>
                <a:cubicBezTo>
                  <a:pt x="911817" y="20664"/>
                  <a:pt x="909234" y="20665"/>
                  <a:pt x="1007390" y="46495"/>
                </a:cubicBezTo>
                <a:cubicBezTo>
                  <a:pt x="1105546" y="72326"/>
                  <a:pt x="1234699" y="167898"/>
                  <a:pt x="1332855" y="170481"/>
                </a:cubicBezTo>
                <a:cubicBezTo>
                  <a:pt x="1431011" y="173064"/>
                  <a:pt x="1494296" y="87823"/>
                  <a:pt x="1596326" y="61993"/>
                </a:cubicBezTo>
                <a:cubicBezTo>
                  <a:pt x="1698356" y="36163"/>
                  <a:pt x="1721604" y="25830"/>
                  <a:pt x="1945038" y="15498"/>
                </a:cubicBezTo>
                <a:cubicBezTo>
                  <a:pt x="2168472" y="5166"/>
                  <a:pt x="2552700" y="2583"/>
                  <a:pt x="2936929" y="0"/>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1" name="Freeform 40"/>
          <p:cNvSpPr/>
          <p:nvPr/>
        </p:nvSpPr>
        <p:spPr>
          <a:xfrm>
            <a:off x="6369803" y="4850907"/>
            <a:ext cx="627256" cy="108551"/>
          </a:xfrm>
          <a:custGeom>
            <a:avLst/>
            <a:gdLst>
              <a:gd name="connsiteX0" fmla="*/ 0 w 627256"/>
              <a:gd name="connsiteY0" fmla="*/ 108551 h 108551"/>
              <a:gd name="connsiteX1" fmla="*/ 278970 w 627256"/>
              <a:gd name="connsiteY1" fmla="*/ 62 h 108551"/>
              <a:gd name="connsiteX2" fmla="*/ 596685 w 627256"/>
              <a:gd name="connsiteY2" fmla="*/ 93052 h 108551"/>
              <a:gd name="connsiteX3" fmla="*/ 596685 w 627256"/>
              <a:gd name="connsiteY3" fmla="*/ 100801 h 108551"/>
            </a:gdLst>
            <a:ahLst/>
            <a:cxnLst>
              <a:cxn ang="0">
                <a:pos x="connsiteX0" y="connsiteY0"/>
              </a:cxn>
              <a:cxn ang="0">
                <a:pos x="connsiteX1" y="connsiteY1"/>
              </a:cxn>
              <a:cxn ang="0">
                <a:pos x="connsiteX2" y="connsiteY2"/>
              </a:cxn>
              <a:cxn ang="0">
                <a:pos x="connsiteX3" y="connsiteY3"/>
              </a:cxn>
            </a:cxnLst>
            <a:rect l="l" t="t" r="r" b="b"/>
            <a:pathLst>
              <a:path w="627256" h="108551">
                <a:moveTo>
                  <a:pt x="0" y="108551"/>
                </a:moveTo>
                <a:cubicBezTo>
                  <a:pt x="89761" y="55598"/>
                  <a:pt x="179523" y="2645"/>
                  <a:pt x="278970" y="62"/>
                </a:cubicBezTo>
                <a:cubicBezTo>
                  <a:pt x="378417" y="-2521"/>
                  <a:pt x="543733" y="76262"/>
                  <a:pt x="596685" y="93052"/>
                </a:cubicBezTo>
                <a:cubicBezTo>
                  <a:pt x="649637" y="109842"/>
                  <a:pt x="623161" y="105321"/>
                  <a:pt x="596685" y="100801"/>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2" name="Freeform 41"/>
          <p:cNvSpPr/>
          <p:nvPr/>
        </p:nvSpPr>
        <p:spPr>
          <a:xfrm>
            <a:off x="5742122" y="4510007"/>
            <a:ext cx="1756191" cy="433952"/>
          </a:xfrm>
          <a:custGeom>
            <a:avLst/>
            <a:gdLst>
              <a:gd name="connsiteX0" fmla="*/ 0 w 1756191"/>
              <a:gd name="connsiteY0" fmla="*/ 426203 h 433952"/>
              <a:gd name="connsiteX1" fmla="*/ 69742 w 1756191"/>
              <a:gd name="connsiteY1" fmla="*/ 232474 h 433952"/>
              <a:gd name="connsiteX2" fmla="*/ 294468 w 1756191"/>
              <a:gd name="connsiteY2" fmla="*/ 69742 h 433952"/>
              <a:gd name="connsiteX3" fmla="*/ 782664 w 1756191"/>
              <a:gd name="connsiteY3" fmla="*/ 0 h 433952"/>
              <a:gd name="connsiteX4" fmla="*/ 1270861 w 1756191"/>
              <a:gd name="connsiteY4" fmla="*/ 15498 h 433952"/>
              <a:gd name="connsiteX5" fmla="*/ 1588576 w 1756191"/>
              <a:gd name="connsiteY5" fmla="*/ 116237 h 433952"/>
              <a:gd name="connsiteX6" fmla="*/ 1735810 w 1756191"/>
              <a:gd name="connsiteY6" fmla="*/ 309966 h 433952"/>
              <a:gd name="connsiteX7" fmla="*/ 1751309 w 1756191"/>
              <a:gd name="connsiteY7" fmla="*/ 433952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6191" h="433952">
                <a:moveTo>
                  <a:pt x="0" y="426203"/>
                </a:moveTo>
                <a:cubicBezTo>
                  <a:pt x="10332" y="359043"/>
                  <a:pt x="20664" y="291884"/>
                  <a:pt x="69742" y="232474"/>
                </a:cubicBezTo>
                <a:cubicBezTo>
                  <a:pt x="118820" y="173064"/>
                  <a:pt x="175648" y="108488"/>
                  <a:pt x="294468" y="69742"/>
                </a:cubicBezTo>
                <a:cubicBezTo>
                  <a:pt x="413288" y="30996"/>
                  <a:pt x="619932" y="9041"/>
                  <a:pt x="782664" y="0"/>
                </a:cubicBezTo>
                <a:cubicBezTo>
                  <a:pt x="945396" y="-9041"/>
                  <a:pt x="1136542" y="-3875"/>
                  <a:pt x="1270861" y="15498"/>
                </a:cubicBezTo>
                <a:cubicBezTo>
                  <a:pt x="1405180" y="34871"/>
                  <a:pt x="1511085" y="67159"/>
                  <a:pt x="1588576" y="116237"/>
                </a:cubicBezTo>
                <a:cubicBezTo>
                  <a:pt x="1666067" y="165315"/>
                  <a:pt x="1708688" y="257013"/>
                  <a:pt x="1735810" y="309966"/>
                </a:cubicBezTo>
                <a:cubicBezTo>
                  <a:pt x="1762932" y="362918"/>
                  <a:pt x="1757120" y="398435"/>
                  <a:pt x="1751309" y="433952"/>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4" name="Freeform 43"/>
          <p:cNvSpPr/>
          <p:nvPr/>
        </p:nvSpPr>
        <p:spPr>
          <a:xfrm>
            <a:off x="5168685" y="4069070"/>
            <a:ext cx="2983423" cy="874889"/>
          </a:xfrm>
          <a:custGeom>
            <a:avLst/>
            <a:gdLst>
              <a:gd name="connsiteX0" fmla="*/ 0 w 2983423"/>
              <a:gd name="connsiteY0" fmla="*/ 867140 h 874889"/>
              <a:gd name="connsiteX1" fmla="*/ 162732 w 2983423"/>
              <a:gd name="connsiteY1" fmla="*/ 448686 h 874889"/>
              <a:gd name="connsiteX2" fmla="*/ 519193 w 2983423"/>
              <a:gd name="connsiteY2" fmla="*/ 177466 h 874889"/>
              <a:gd name="connsiteX3" fmla="*/ 1201118 w 2983423"/>
              <a:gd name="connsiteY3" fmla="*/ 22483 h 874889"/>
              <a:gd name="connsiteX4" fmla="*/ 1735810 w 2983423"/>
              <a:gd name="connsiteY4" fmla="*/ 14733 h 874889"/>
              <a:gd name="connsiteX5" fmla="*/ 2347993 w 2983423"/>
              <a:gd name="connsiteY5" fmla="*/ 154218 h 874889"/>
              <a:gd name="connsiteX6" fmla="*/ 2859437 w 2983423"/>
              <a:gd name="connsiteY6" fmla="*/ 572672 h 874889"/>
              <a:gd name="connsiteX7" fmla="*/ 2983423 w 2983423"/>
              <a:gd name="connsiteY7" fmla="*/ 874889 h 87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3423" h="874889">
                <a:moveTo>
                  <a:pt x="0" y="867140"/>
                </a:moveTo>
                <a:cubicBezTo>
                  <a:pt x="38100" y="715386"/>
                  <a:pt x="76200" y="563632"/>
                  <a:pt x="162732" y="448686"/>
                </a:cubicBezTo>
                <a:cubicBezTo>
                  <a:pt x="249264" y="333740"/>
                  <a:pt x="346129" y="248500"/>
                  <a:pt x="519193" y="177466"/>
                </a:cubicBezTo>
                <a:cubicBezTo>
                  <a:pt x="692257" y="106432"/>
                  <a:pt x="998349" y="49605"/>
                  <a:pt x="1201118" y="22483"/>
                </a:cubicBezTo>
                <a:cubicBezTo>
                  <a:pt x="1403887" y="-4639"/>
                  <a:pt x="1544664" y="-7223"/>
                  <a:pt x="1735810" y="14733"/>
                </a:cubicBezTo>
                <a:cubicBezTo>
                  <a:pt x="1926956" y="36689"/>
                  <a:pt x="2160722" y="61228"/>
                  <a:pt x="2347993" y="154218"/>
                </a:cubicBezTo>
                <a:cubicBezTo>
                  <a:pt x="2535264" y="247208"/>
                  <a:pt x="2753532" y="452560"/>
                  <a:pt x="2859437" y="572672"/>
                </a:cubicBezTo>
                <a:cubicBezTo>
                  <a:pt x="2965342" y="692784"/>
                  <a:pt x="2974382" y="783836"/>
                  <a:pt x="2983423" y="874889"/>
                </a:cubicBezTo>
              </a:path>
            </a:pathLst>
          </a:cu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253383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xit"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750"/>
                                  </p:stCondLst>
                                  <p:childTnLst>
                                    <p:set>
                                      <p:cBhvr>
                                        <p:cTn id="34" dur="1" fill="hold">
                                          <p:stCondLst>
                                            <p:cond delay="0"/>
                                          </p:stCondLst>
                                        </p:cTn>
                                        <p:tgtEl>
                                          <p:spTgt spid="32"/>
                                        </p:tgtEl>
                                        <p:attrNameLst>
                                          <p:attrName>style.visibility</p:attrName>
                                        </p:attrNameLst>
                                      </p:cBhvr>
                                      <p:to>
                                        <p:strVal val="visible"/>
                                      </p:to>
                                    </p:set>
                                  </p:childTnLst>
                                </p:cTn>
                              </p:par>
                            </p:childTnLst>
                          </p:cTn>
                        </p:par>
                        <p:par>
                          <p:cTn id="35" fill="hold">
                            <p:stCondLst>
                              <p:cond delay="750"/>
                            </p:stCondLst>
                            <p:childTnLst>
                              <p:par>
                                <p:cTn id="36" presetID="1"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childTnLst>
                          </p:cTn>
                        </p:par>
                        <p:par>
                          <p:cTn id="38" fill="hold">
                            <p:stCondLst>
                              <p:cond delay="750"/>
                            </p:stCondLst>
                            <p:childTnLst>
                              <p:par>
                                <p:cTn id="39" presetID="1" presetClass="entr" presetSubtype="0" fill="hold" grpId="0" nodeType="afterEffect">
                                  <p:stCondLst>
                                    <p:cond delay="50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500"/>
                                  </p:stCondLst>
                                  <p:childTnLs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1250"/>
                            </p:stCondLst>
                            <p:childTnLst>
                              <p:par>
                                <p:cTn id="44" presetID="1" presetClass="entr" presetSubtype="0" fill="hold" grpId="0" nodeType="afterEffect">
                                  <p:stCondLst>
                                    <p:cond delay="50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1750"/>
                            </p:stCondLst>
                            <p:childTnLst>
                              <p:par>
                                <p:cTn id="47" presetID="1" presetClass="entr" presetSubtype="0" fill="hold" nodeType="afterEffect">
                                  <p:stCondLst>
                                    <p:cond delay="50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500"/>
                                  </p:stCondLst>
                                  <p:childTnLst>
                                    <p:set>
                                      <p:cBhvr>
                                        <p:cTn id="55" dur="1" fill="hold">
                                          <p:stCondLst>
                                            <p:cond delay="0"/>
                                          </p:stCondLst>
                                        </p:cTn>
                                        <p:tgtEl>
                                          <p:spTgt spid="23"/>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grpId="0" nodeType="afterEffect">
                                  <p:stCondLst>
                                    <p:cond delay="500"/>
                                  </p:stCondLst>
                                  <p:childTnLst>
                                    <p:set>
                                      <p:cBhvr>
                                        <p:cTn id="58" dur="1" fill="hold">
                                          <p:stCondLst>
                                            <p:cond delay="0"/>
                                          </p:stCondLst>
                                        </p:cTn>
                                        <p:tgtEl>
                                          <p:spTgt spid="26"/>
                                        </p:tgtEl>
                                        <p:attrNameLst>
                                          <p:attrName>style.visibility</p:attrName>
                                        </p:attrNameLst>
                                      </p:cBhvr>
                                      <p:to>
                                        <p:strVal val="visible"/>
                                      </p:to>
                                    </p:se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par>
                          <p:cTn id="62" fill="hold">
                            <p:stCondLst>
                              <p:cond delay="1000"/>
                            </p:stCondLst>
                            <p:childTnLst>
                              <p:par>
                                <p:cTn id="63" presetID="1" presetClass="entr" presetSubtype="0"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nodeType="afterEffect">
                                  <p:stCondLst>
                                    <p:cond delay="500"/>
                                  </p:stCondLst>
                                  <p:childTnLst>
                                    <p:set>
                                      <p:cBhvr>
                                        <p:cTn id="67" dur="1" fill="hold">
                                          <p:stCondLst>
                                            <p:cond delay="0"/>
                                          </p:stCondLst>
                                        </p:cTn>
                                        <p:tgtEl>
                                          <p:spTgt spid="2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5"/>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500"/>
                                  </p:stCondLst>
                                  <p:childTnLst>
                                    <p:set>
                                      <p:cBhvr>
                                        <p:cTn id="78" dur="1" fill="hold">
                                          <p:stCondLst>
                                            <p:cond delay="0"/>
                                          </p:stCondLst>
                                        </p:cTn>
                                        <p:tgtEl>
                                          <p:spTgt spid="42"/>
                                        </p:tgtEl>
                                        <p:attrNameLst>
                                          <p:attrName>style.visibility</p:attrName>
                                        </p:attrNameLst>
                                      </p:cBhvr>
                                      <p:to>
                                        <p:strVal val="visible"/>
                                      </p:to>
                                    </p:set>
                                  </p:childTnLst>
                                </p:cTn>
                              </p:par>
                            </p:childTnLst>
                          </p:cTn>
                        </p:par>
                        <p:par>
                          <p:cTn id="79" fill="hold">
                            <p:stCondLst>
                              <p:cond delay="500"/>
                            </p:stCondLst>
                            <p:childTnLst>
                              <p:par>
                                <p:cTn id="80" presetID="1" presetClass="entr" presetSubtype="0" fill="hold" grpId="0" nodeType="afterEffect">
                                  <p:stCondLst>
                                    <p:cond delay="500"/>
                                  </p:stCondLst>
                                  <p:childTnLst>
                                    <p:set>
                                      <p:cBhvr>
                                        <p:cTn id="81"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8" grpId="0"/>
      <p:bldP spid="26" grpId="0"/>
      <p:bldP spid="31" grpId="0" animBg="1"/>
      <p:bldP spid="32" grpId="0" animBg="1"/>
      <p:bldP spid="33" grpId="0" animBg="1"/>
      <p:bldP spid="37" grpId="0" animBg="1"/>
      <p:bldP spid="38" grpId="0" animBg="1"/>
      <p:bldP spid="39" grpId="0" animBg="1"/>
      <p:bldP spid="40" grpId="0" animBg="1"/>
      <p:bldP spid="41" grpId="0" animBg="1"/>
      <p:bldP spid="42" grpId="0" animBg="1"/>
      <p:bldP spid="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Refraction</a:t>
            </a:r>
          </a:p>
        </p:txBody>
      </p:sp>
      <p:sp>
        <p:nvSpPr>
          <p:cNvPr id="3" name="Content Placeholder 2"/>
          <p:cNvSpPr>
            <a:spLocks noGrp="1"/>
          </p:cNvSpPr>
          <p:nvPr>
            <p:ph sz="quarter" idx="1"/>
          </p:nvPr>
        </p:nvSpPr>
        <p:spPr>
          <a:xfrm>
            <a:off x="323528" y="1524000"/>
            <a:ext cx="8496944" cy="5073352"/>
          </a:xfrm>
          <a:solidFill>
            <a:schemeClr val="tx1">
              <a:alpha val="60000"/>
            </a:schemeClr>
          </a:solidFill>
        </p:spPr>
        <p:txBody>
          <a:bodyPr>
            <a:normAutofit/>
          </a:bodyPr>
          <a:lstStyle/>
          <a:p>
            <a:pPr>
              <a:spcBef>
                <a:spcPts val="2400"/>
              </a:spcBef>
              <a:buClr>
                <a:srgbClr val="7030A0"/>
              </a:buClr>
            </a:pPr>
            <a:r>
              <a:rPr lang="en-AU" dirty="0">
                <a:solidFill>
                  <a:srgbClr val="002060"/>
                </a:solidFill>
                <a:latin typeface="Corbel" panose="020B0503020204020204" pitchFamily="34" charset="0"/>
              </a:rPr>
              <a:t>Refraction can occur when the speed of a wave changes, as it moves from one environment (medium) to another. After refraction, the wave has the same frequency but a </a:t>
            </a:r>
            <a:r>
              <a:rPr lang="en-AU" b="1" u="sng" dirty="0">
                <a:solidFill>
                  <a:srgbClr val="002060"/>
                </a:solidFill>
                <a:latin typeface="Corbel" panose="020B0503020204020204" pitchFamily="34" charset="0"/>
              </a:rPr>
              <a:t>different speed, wavelength and direction</a:t>
            </a:r>
            <a:r>
              <a:rPr lang="en-AU" dirty="0">
                <a:solidFill>
                  <a:srgbClr val="002060"/>
                </a:solidFill>
                <a:latin typeface="Corbel" panose="020B0503020204020204" pitchFamily="34" charset="0"/>
              </a:rPr>
              <a:t>.</a:t>
            </a:r>
          </a:p>
          <a:p>
            <a:pPr>
              <a:spcBef>
                <a:spcPts val="2400"/>
              </a:spcBef>
              <a:buClr>
                <a:srgbClr val="7030A0"/>
              </a:buClr>
            </a:pPr>
            <a:r>
              <a:rPr lang="en-AU" dirty="0">
                <a:solidFill>
                  <a:srgbClr val="002060"/>
                </a:solidFill>
                <a:latin typeface="Corbel" panose="020B0503020204020204" pitchFamily="34" charset="0"/>
              </a:rPr>
              <a:t>When a wave enters a new environment, its change in speed will change its wavelength.</a:t>
            </a:r>
          </a:p>
          <a:p>
            <a:pPr>
              <a:spcBef>
                <a:spcPts val="2400"/>
              </a:spcBef>
              <a:buClr>
                <a:srgbClr val="7030A0"/>
              </a:buClr>
            </a:pPr>
            <a:r>
              <a:rPr lang="en-AU" dirty="0">
                <a:solidFill>
                  <a:srgbClr val="002060"/>
                </a:solidFill>
                <a:latin typeface="Corbel" panose="020B0503020204020204" pitchFamily="34" charset="0"/>
              </a:rPr>
              <a:t>If the wave enters the new environment at any angle other than normal to the boundary, then the change in the wave's speed will also change its direction. </a:t>
            </a:r>
          </a:p>
        </p:txBody>
      </p:sp>
    </p:spTree>
    <p:extLst>
      <p:ext uri="{BB962C8B-B14F-4D97-AF65-F5344CB8AC3E}">
        <p14:creationId xmlns:p14="http://schemas.microsoft.com/office/powerpoint/2010/main" val="2990962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8229600" cy="1143000"/>
          </a:xfrm>
        </p:spPr>
        <p:txBody>
          <a:bodyPr>
            <a:normAutofit/>
          </a:bodyPr>
          <a:lstStyle/>
          <a:p>
            <a:r>
              <a:rPr lang="en-AU" sz="4800" b="1" dirty="0">
                <a:latin typeface="Corbel" panose="020B0503020204020204" pitchFamily="34" charset="0"/>
              </a:rPr>
              <a:t>Refraction</a:t>
            </a:r>
          </a:p>
        </p:txBody>
      </p:sp>
      <p:sp>
        <p:nvSpPr>
          <p:cNvPr id="3" name="Content Placeholder 2"/>
          <p:cNvSpPr>
            <a:spLocks noGrp="1"/>
          </p:cNvSpPr>
          <p:nvPr>
            <p:ph sz="quarter" idx="1"/>
          </p:nvPr>
        </p:nvSpPr>
        <p:spPr>
          <a:xfrm>
            <a:off x="457200" y="4869160"/>
            <a:ext cx="8229600" cy="1728192"/>
          </a:xfrm>
          <a:solidFill>
            <a:schemeClr val="tx1">
              <a:alpha val="60000"/>
            </a:schemeClr>
          </a:solidFill>
        </p:spPr>
        <p:txBody>
          <a:bodyPr>
            <a:normAutofit lnSpcReduction="10000"/>
          </a:bodyPr>
          <a:lstStyle/>
          <a:p>
            <a:pPr>
              <a:buClr>
                <a:srgbClr val="7030A0"/>
              </a:buClr>
            </a:pPr>
            <a:r>
              <a:rPr lang="en-AU" dirty="0">
                <a:solidFill>
                  <a:srgbClr val="002060"/>
                </a:solidFill>
                <a:latin typeface="Corbel" panose="020B0503020204020204" pitchFamily="34" charset="0"/>
              </a:rPr>
              <a:t>Bends towards the normal where the speed slows as it enters a new medium.</a:t>
            </a:r>
          </a:p>
          <a:p>
            <a:pPr>
              <a:buClr>
                <a:srgbClr val="7030A0"/>
              </a:buClr>
            </a:pPr>
            <a:r>
              <a:rPr lang="en-AU" dirty="0">
                <a:solidFill>
                  <a:srgbClr val="002060"/>
                </a:solidFill>
                <a:latin typeface="Corbel" panose="020B0503020204020204" pitchFamily="34" charset="0"/>
              </a:rPr>
              <a:t>Bends away from the normal where the speed increases as it enters the new medium. </a:t>
            </a: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43808" y="678"/>
            <a:ext cx="6299521" cy="466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813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Refraction</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0216" y="1707229"/>
            <a:ext cx="8714272" cy="3443542"/>
          </a:xfrm>
          <a:prstGeom prst="rect">
            <a:avLst/>
          </a:prstGeom>
          <a:solidFill>
            <a:schemeClr val="tx1"/>
          </a:solidFill>
        </p:spPr>
      </p:pic>
    </p:spTree>
    <p:extLst>
      <p:ext uri="{BB962C8B-B14F-4D97-AF65-F5344CB8AC3E}">
        <p14:creationId xmlns:p14="http://schemas.microsoft.com/office/powerpoint/2010/main" val="221535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Refraction</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512" y="1707227"/>
            <a:ext cx="5764501" cy="4746107"/>
          </a:xfrm>
          <a:prstGeom prst="rect">
            <a:avLst/>
          </a:prstGeom>
          <a:solidFill>
            <a:schemeClr val="tx1"/>
          </a:solidFill>
        </p:spPr>
      </p:pic>
      <p:sp>
        <p:nvSpPr>
          <p:cNvPr id="4" name="Content Placeholder 2"/>
          <p:cNvSpPr txBox="1">
            <a:spLocks/>
          </p:cNvSpPr>
          <p:nvPr/>
        </p:nvSpPr>
        <p:spPr>
          <a:xfrm>
            <a:off x="5971313" y="1707226"/>
            <a:ext cx="2993175" cy="4746108"/>
          </a:xfrm>
          <a:prstGeom prst="rect">
            <a:avLst/>
          </a:prstGeom>
          <a:solidFill>
            <a:schemeClr val="tx1">
              <a:alpha val="60000"/>
            </a:schemeClr>
          </a:solidFill>
        </p:spPr>
        <p:txBody>
          <a:bodyPr vert="horz">
            <a:normAutofit/>
          </a:bodyPr>
          <a:lstStyle>
            <a:lvl1pPr marL="274320" indent="-274320" algn="l" rtl="0" eaLnBrk="1" latinLnBrk="0" hangingPunct="1">
              <a:spcBef>
                <a:spcPts val="700"/>
              </a:spcBef>
              <a:buClr>
                <a:schemeClr val="accent2"/>
              </a:buClr>
              <a:buSzPct val="85000"/>
              <a:buFont typeface="Wingdings 2"/>
              <a:buChar char=""/>
              <a:defRPr sz="2800" kern="1200">
                <a:solidFill>
                  <a:schemeClr val="tx1"/>
                </a:solidFill>
                <a:latin typeface="+mn-lt"/>
                <a:ea typeface="+mn-ea"/>
                <a:cs typeface="+mn-cs"/>
              </a:defRPr>
            </a:lvl1pPr>
            <a:lvl2pPr marL="640080" indent="-274320" algn="l" rtl="0" eaLnBrk="1" latinLnBrk="0" hangingPunct="1">
              <a:spcBef>
                <a:spcPts val="600"/>
              </a:spcBef>
              <a:buClr>
                <a:schemeClr val="accent1"/>
              </a:buClr>
              <a:buSzPct val="85000"/>
              <a:buFont typeface="Wingdings 2"/>
              <a:buChar char=""/>
              <a:defRPr sz="2500" kern="1200">
                <a:solidFill>
                  <a:schemeClr val="tx1"/>
                </a:solidFill>
                <a:latin typeface="+mn-lt"/>
                <a:ea typeface="+mn-ea"/>
                <a:cs typeface="+mn-cs"/>
              </a:defRPr>
            </a:lvl2pPr>
            <a:lvl3pPr marL="1005840" indent="-228600" algn="l" rtl="0" eaLnBrk="1" latinLnBrk="0" hangingPunct="1">
              <a:spcBef>
                <a:spcPts val="500"/>
              </a:spcBef>
              <a:buClr>
                <a:schemeClr val="accent3"/>
              </a:buClr>
              <a:buSzPct val="85000"/>
              <a:buFont typeface="Wingdings 2"/>
              <a:buChar char=""/>
              <a:defRPr sz="2200" kern="1200">
                <a:solidFill>
                  <a:schemeClr val="tx1"/>
                </a:solidFill>
                <a:latin typeface="+mn-lt"/>
                <a:ea typeface="+mn-ea"/>
                <a:cs typeface="+mn-cs"/>
              </a:defRPr>
            </a:lvl3pPr>
            <a:lvl4pPr marL="1280160" indent="-228600" algn="l" rtl="0" eaLnBrk="1" latinLnBrk="0" hangingPunct="1">
              <a:spcBef>
                <a:spcPts val="400"/>
              </a:spcBef>
              <a:buClr>
                <a:schemeClr val="accent4"/>
              </a:buClr>
              <a:buFont typeface="Wingdings"/>
              <a:buChar char="§"/>
              <a:defRPr sz="2000" kern="1200">
                <a:solidFill>
                  <a:schemeClr val="tx1"/>
                </a:solidFill>
                <a:latin typeface="+mn-lt"/>
                <a:ea typeface="+mn-ea"/>
                <a:cs typeface="+mn-cs"/>
              </a:defRPr>
            </a:lvl4pPr>
            <a:lvl5pPr marL="1554480" indent="-228600" algn="l" rtl="0" eaLnBrk="1" latinLnBrk="0" hangingPunct="1">
              <a:spcBef>
                <a:spcPct val="20000"/>
              </a:spcBef>
              <a:buClr>
                <a:schemeClr val="accent5"/>
              </a:buClr>
              <a:buFont typeface="Wingdings"/>
              <a:buChar char="§"/>
              <a:defRPr sz="1600" kern="1200">
                <a:solidFill>
                  <a:schemeClr val="tx1"/>
                </a:solidFill>
                <a:latin typeface="+mn-lt"/>
                <a:ea typeface="+mn-ea"/>
                <a:cs typeface="+mn-cs"/>
              </a:defRPr>
            </a:lvl5pPr>
            <a:lvl6pPr marL="1828800" indent="-228600" algn="l" rtl="0" eaLnBrk="1" latinLnBrk="0" hangingPunct="1">
              <a:spcBef>
                <a:spcPct val="20000"/>
              </a:spcBef>
              <a:buClr>
                <a:schemeClr val="accent5"/>
              </a:buClr>
              <a:buFont typeface="Wingdings"/>
              <a:buChar char="§"/>
              <a:defRPr sz="1800" kern="1200">
                <a:solidFill>
                  <a:schemeClr val="tx1"/>
                </a:solidFill>
                <a:latin typeface="+mn-lt"/>
                <a:ea typeface="+mn-ea"/>
                <a:cs typeface="+mn-cs"/>
              </a:defRPr>
            </a:lvl6pPr>
            <a:lvl7pPr marL="2011680" indent="-182880" algn="l" rtl="0" eaLnBrk="1" latinLnBrk="0" hangingPunct="1">
              <a:spcBef>
                <a:spcPct val="20000"/>
              </a:spcBef>
              <a:buClr>
                <a:schemeClr val="accent2"/>
              </a:buClr>
              <a:buFont typeface="Wingdings"/>
              <a:buChar char="§"/>
              <a:defRPr sz="1600" kern="1200" baseline="0">
                <a:solidFill>
                  <a:schemeClr val="tx1"/>
                </a:solidFill>
                <a:latin typeface="+mn-lt"/>
                <a:ea typeface="+mn-ea"/>
                <a:cs typeface="+mn-cs"/>
              </a:defRPr>
            </a:lvl7pPr>
            <a:lvl8pPr marL="2286000" indent="-182880" algn="l" rtl="0" eaLnBrk="1" latinLnBrk="0" hangingPunct="1">
              <a:spcBef>
                <a:spcPct val="20000"/>
              </a:spcBef>
              <a:buClr>
                <a:schemeClr val="accent3"/>
              </a:buClr>
              <a:buFont typeface="Wingdings"/>
              <a:buChar char="§"/>
              <a:defRPr sz="1600" kern="1200">
                <a:solidFill>
                  <a:schemeClr val="tx1"/>
                </a:solidFill>
                <a:latin typeface="+mn-lt"/>
                <a:ea typeface="+mn-ea"/>
                <a:cs typeface="+mn-cs"/>
              </a:defRPr>
            </a:lvl8pPr>
            <a:lvl9pPr marL="2560320" indent="-182880" algn="l" rtl="0" eaLnBrk="1" latinLnBrk="0" hangingPunct="1">
              <a:spcBef>
                <a:spcPct val="20000"/>
              </a:spcBef>
              <a:buClr>
                <a:schemeClr val="accent6"/>
              </a:buClr>
              <a:buFont typeface="Wingdings"/>
              <a:buChar char="§"/>
              <a:defRPr sz="1600" kern="1200">
                <a:solidFill>
                  <a:schemeClr val="tx1"/>
                </a:solidFill>
                <a:latin typeface="+mn-lt"/>
                <a:ea typeface="+mn-ea"/>
                <a:cs typeface="+mn-cs"/>
              </a:defRPr>
            </a:lvl9pPr>
          </a:lstStyle>
          <a:p>
            <a:pPr>
              <a:buClr>
                <a:srgbClr val="7030A0"/>
              </a:buClr>
            </a:pPr>
            <a:r>
              <a:rPr lang="en-AU" dirty="0">
                <a:solidFill>
                  <a:srgbClr val="002060"/>
                </a:solidFill>
                <a:latin typeface="Corbel" panose="020B0503020204020204" pitchFamily="34" charset="0"/>
              </a:rPr>
              <a:t>v</a:t>
            </a:r>
            <a:r>
              <a:rPr lang="en-AU" baseline="-25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&gt; v</a:t>
            </a:r>
            <a:r>
              <a:rPr lang="en-AU" baseline="-25000" dirty="0">
                <a:solidFill>
                  <a:srgbClr val="002060"/>
                </a:solidFill>
                <a:latin typeface="Corbel" panose="020B0503020204020204" pitchFamily="34" charset="0"/>
              </a:rPr>
              <a:t>2</a:t>
            </a:r>
          </a:p>
          <a:p>
            <a:pPr>
              <a:buClr>
                <a:srgbClr val="7030A0"/>
              </a:buClr>
            </a:pPr>
            <a:r>
              <a:rPr lang="en-AU" dirty="0">
                <a:solidFill>
                  <a:srgbClr val="002060"/>
                </a:solidFill>
                <a:latin typeface="Corbel" panose="020B0503020204020204" pitchFamily="34" charset="0"/>
              </a:rPr>
              <a:t>λ</a:t>
            </a:r>
            <a:r>
              <a:rPr lang="en-AU" baseline="-25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&gt; </a:t>
            </a:r>
            <a:r>
              <a:rPr lang="el-GR" dirty="0">
                <a:solidFill>
                  <a:srgbClr val="002060"/>
                </a:solidFill>
                <a:latin typeface="Corbel" panose="020B0503020204020204" pitchFamily="34" charset="0"/>
              </a:rPr>
              <a:t>λ</a:t>
            </a:r>
            <a:r>
              <a:rPr lang="en-AU" baseline="-25000" dirty="0">
                <a:solidFill>
                  <a:srgbClr val="002060"/>
                </a:solidFill>
                <a:latin typeface="Corbel" panose="020B0503020204020204" pitchFamily="34" charset="0"/>
              </a:rPr>
              <a:t>2</a:t>
            </a:r>
          </a:p>
          <a:p>
            <a:pPr>
              <a:buClr>
                <a:srgbClr val="7030A0"/>
              </a:buClr>
            </a:pPr>
            <a:r>
              <a:rPr lang="en-AU" i="1" dirty="0">
                <a:solidFill>
                  <a:srgbClr val="002060"/>
                </a:solidFill>
                <a:latin typeface="Corbel" panose="020B0503020204020204" pitchFamily="34" charset="0"/>
              </a:rPr>
              <a:t>L</a:t>
            </a:r>
            <a:r>
              <a:rPr lang="en-AU" dirty="0">
                <a:solidFill>
                  <a:srgbClr val="002060"/>
                </a:solidFill>
                <a:latin typeface="Corbel" panose="020B0503020204020204" pitchFamily="34" charset="0"/>
              </a:rPr>
              <a:t>i &gt; </a:t>
            </a:r>
            <a:r>
              <a:rPr lang="en-AU" i="1" dirty="0" err="1">
                <a:solidFill>
                  <a:srgbClr val="002060"/>
                </a:solidFill>
                <a:latin typeface="Corbel" panose="020B0503020204020204" pitchFamily="34" charset="0"/>
              </a:rPr>
              <a:t>L</a:t>
            </a:r>
            <a:r>
              <a:rPr lang="en-AU" dirty="0" err="1">
                <a:solidFill>
                  <a:srgbClr val="002060"/>
                </a:solidFill>
                <a:latin typeface="Corbel" panose="020B0503020204020204" pitchFamily="34" charset="0"/>
              </a:rPr>
              <a:t>r</a:t>
            </a:r>
            <a:endParaRPr lang="en-AU" dirty="0">
              <a:solidFill>
                <a:srgbClr val="002060"/>
              </a:solidFill>
              <a:latin typeface="Corbel" panose="020B0503020204020204" pitchFamily="34" charset="0"/>
            </a:endParaRPr>
          </a:p>
          <a:p>
            <a:pPr>
              <a:buClr>
                <a:srgbClr val="7030A0"/>
              </a:buClr>
            </a:pPr>
            <a:r>
              <a:rPr lang="en-AU" dirty="0">
                <a:solidFill>
                  <a:srgbClr val="002060"/>
                </a:solidFill>
                <a:latin typeface="Corbel" panose="020B0503020204020204" pitchFamily="34" charset="0"/>
              </a:rPr>
              <a:t>Hence “Medium 1” is a more solid medium than “Medium 2”.</a:t>
            </a:r>
          </a:p>
        </p:txBody>
      </p:sp>
    </p:spTree>
    <p:extLst>
      <p:ext uri="{BB962C8B-B14F-4D97-AF65-F5344CB8AC3E}">
        <p14:creationId xmlns:p14="http://schemas.microsoft.com/office/powerpoint/2010/main" val="22506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10.3 -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10.4, page 330-334 and answer </a:t>
            </a:r>
          </a:p>
          <a:p>
            <a:pPr marL="0" indent="0">
              <a:spcAft>
                <a:spcPts val="1200"/>
              </a:spcAft>
              <a:buNone/>
            </a:pPr>
            <a:r>
              <a:rPr lang="en-AU" sz="2800" dirty="0">
                <a:solidFill>
                  <a:schemeClr val="tx2"/>
                </a:solidFill>
                <a:latin typeface="Arial" pitchFamily="34" charset="0"/>
                <a:cs typeface="Arial" pitchFamily="34" charset="0"/>
              </a:rPr>
              <a:t>	Q1, 2 &amp; 3 Set 10.4</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877955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10.4 Pages 330-334</a:t>
            </a:r>
          </a:p>
        </p:txBody>
      </p:sp>
      <p:sp>
        <p:nvSpPr>
          <p:cNvPr id="2" name="Title 1"/>
          <p:cNvSpPr>
            <a:spLocks noGrp="1"/>
          </p:cNvSpPr>
          <p:nvPr>
            <p:ph type="ctrTitle"/>
          </p:nvPr>
        </p:nvSpPr>
        <p:spPr>
          <a:xfrm>
            <a:off x="457200" y="908720"/>
            <a:ext cx="8305800" cy="1453480"/>
          </a:xfrm>
        </p:spPr>
        <p:txBody>
          <a:bodyPr/>
          <a:lstStyle/>
          <a:p>
            <a:r>
              <a:rPr lang="en-AU" sz="6000" dirty="0"/>
              <a:t>Superposition</a:t>
            </a:r>
            <a:endParaRPr lang="en-AU" dirty="0"/>
          </a:p>
        </p:txBody>
      </p:sp>
    </p:spTree>
    <p:extLst>
      <p:ext uri="{BB962C8B-B14F-4D97-AF65-F5344CB8AC3E}">
        <p14:creationId xmlns:p14="http://schemas.microsoft.com/office/powerpoint/2010/main" val="273913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Superposition</a:t>
            </a:r>
          </a:p>
        </p:txBody>
      </p:sp>
      <p:sp>
        <p:nvSpPr>
          <p:cNvPr id="3" name="Content Placeholder 2"/>
          <p:cNvSpPr>
            <a:spLocks noGrp="1"/>
          </p:cNvSpPr>
          <p:nvPr>
            <p:ph sz="quarter" idx="1"/>
          </p:nvPr>
        </p:nvSpPr>
        <p:spPr>
          <a:xfrm>
            <a:off x="457200" y="1524000"/>
            <a:ext cx="8229600" cy="968896"/>
          </a:xfrm>
          <a:solidFill>
            <a:schemeClr val="tx1">
              <a:alpha val="60000"/>
            </a:schemeClr>
          </a:solidFill>
        </p:spPr>
        <p:txBody>
          <a:bodyPr/>
          <a:lstStyle/>
          <a:p>
            <a:pPr marL="0" indent="0">
              <a:buNone/>
            </a:pPr>
            <a:r>
              <a:rPr lang="en-AU" dirty="0">
                <a:solidFill>
                  <a:srgbClr val="002060"/>
                </a:solidFill>
                <a:latin typeface="Corbel" panose="020B0503020204020204" pitchFamily="34" charset="0"/>
              </a:rPr>
              <a:t>Resulting displacement of two or more longitudinal or transverse waves. </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55776" y="2714970"/>
            <a:ext cx="3883538" cy="388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780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4606" y="4142740"/>
            <a:ext cx="2786082" cy="2670249"/>
          </a:xfrm>
          <a:prstGeom prst="rect">
            <a:avLst/>
          </a:prstGeom>
          <a:noFill/>
          <a:ln w="9525">
            <a:noFill/>
            <a:miter lim="800000"/>
            <a:headEnd/>
            <a:tailEnd/>
          </a:ln>
          <a:effectLst/>
        </p:spPr>
      </p:pic>
      <p:sp>
        <p:nvSpPr>
          <p:cNvPr id="2" name="Title 1"/>
          <p:cNvSpPr>
            <a:spLocks noGrp="1"/>
          </p:cNvSpPr>
          <p:nvPr>
            <p:ph type="title"/>
          </p:nvPr>
        </p:nvSpPr>
        <p:spPr>
          <a:xfrm>
            <a:off x="457200" y="0"/>
            <a:ext cx="8229600" cy="928670"/>
          </a:xfrm>
        </p:spPr>
        <p:txBody>
          <a:bodyPr>
            <a:normAutofit/>
          </a:bodyPr>
          <a:lstStyle/>
          <a:p>
            <a:r>
              <a:rPr lang="en-AU" sz="4800" b="1" dirty="0">
                <a:latin typeface="Corbel" panose="020B0503020204020204" pitchFamily="34" charset="0"/>
              </a:rPr>
              <a:t>Basic Wave Front Concepts</a:t>
            </a:r>
          </a:p>
        </p:txBody>
      </p:sp>
      <p:sp>
        <p:nvSpPr>
          <p:cNvPr id="3" name="Content Placeholder 2"/>
          <p:cNvSpPr>
            <a:spLocks noGrp="1"/>
          </p:cNvSpPr>
          <p:nvPr>
            <p:ph sz="quarter" idx="1"/>
          </p:nvPr>
        </p:nvSpPr>
        <p:spPr>
          <a:xfrm>
            <a:off x="128246" y="895803"/>
            <a:ext cx="4443753" cy="5197493"/>
          </a:xfrm>
        </p:spPr>
        <p:txBody>
          <a:bodyPr/>
          <a:lstStyle/>
          <a:p>
            <a:r>
              <a:rPr lang="en-AU" sz="3200" b="1" dirty="0">
                <a:solidFill>
                  <a:srgbClr val="002060"/>
                </a:solidFill>
                <a:latin typeface="Corbel" panose="020B0503020204020204" pitchFamily="34" charset="0"/>
              </a:rPr>
              <a:t>Plane Wave Front</a:t>
            </a:r>
          </a:p>
          <a:p>
            <a:endParaRPr lang="en-AU" b="1" dirty="0">
              <a:solidFill>
                <a:srgbClr val="002060"/>
              </a:solidFill>
              <a:latin typeface="Corbel" panose="020B0503020204020204" pitchFamily="34" charset="0"/>
            </a:endParaRPr>
          </a:p>
          <a:p>
            <a:endParaRPr lang="en-AU" b="1" dirty="0">
              <a:solidFill>
                <a:srgbClr val="002060"/>
              </a:solidFill>
              <a:latin typeface="Corbel" panose="020B0503020204020204" pitchFamily="34" charset="0"/>
            </a:endParaRPr>
          </a:p>
          <a:p>
            <a:pPr>
              <a:buNone/>
            </a:pPr>
            <a:endParaRPr lang="en-AU" sz="1400" b="1" dirty="0">
              <a:solidFill>
                <a:srgbClr val="002060"/>
              </a:solidFill>
              <a:latin typeface="Corbel" panose="020B0503020204020204" pitchFamily="34" charset="0"/>
            </a:endParaRPr>
          </a:p>
          <a:p>
            <a:pPr>
              <a:buNone/>
            </a:pPr>
            <a:endParaRPr lang="en-AU" sz="1400" b="1" dirty="0">
              <a:solidFill>
                <a:srgbClr val="002060"/>
              </a:solidFill>
              <a:latin typeface="Corbel" panose="020B0503020204020204" pitchFamily="34" charset="0"/>
            </a:endParaRPr>
          </a:p>
          <a:p>
            <a:pPr>
              <a:buNone/>
            </a:pPr>
            <a:endParaRPr lang="en-AU" b="1" dirty="0">
              <a:solidFill>
                <a:srgbClr val="002060"/>
              </a:solidFill>
              <a:latin typeface="Corbel" panose="020B0503020204020204" pitchFamily="34" charset="0"/>
            </a:endParaRPr>
          </a:p>
          <a:p>
            <a:r>
              <a:rPr lang="en-AU" sz="3200" b="1" dirty="0">
                <a:solidFill>
                  <a:srgbClr val="002060"/>
                </a:solidFill>
                <a:latin typeface="Corbel" panose="020B0503020204020204" pitchFamily="34" charset="0"/>
              </a:rPr>
              <a:t>Spherical Wave Front</a:t>
            </a:r>
          </a:p>
        </p:txBody>
      </p:sp>
      <p:sp>
        <p:nvSpPr>
          <p:cNvPr id="7" name="TextBox 6"/>
          <p:cNvSpPr txBox="1"/>
          <p:nvPr/>
        </p:nvSpPr>
        <p:spPr>
          <a:xfrm>
            <a:off x="3923928" y="1268760"/>
            <a:ext cx="5112568" cy="2554545"/>
          </a:xfrm>
          <a:prstGeom prst="rect">
            <a:avLst/>
          </a:prstGeom>
          <a:solidFill>
            <a:schemeClr val="tx1">
              <a:alpha val="60000"/>
            </a:schemeClr>
          </a:solidFill>
        </p:spPr>
        <p:txBody>
          <a:bodyPr wrap="square" rtlCol="0">
            <a:spAutoFit/>
          </a:bodyPr>
          <a:lstStyle/>
          <a:p>
            <a:r>
              <a:rPr lang="en-AU" sz="3200" dirty="0">
                <a:solidFill>
                  <a:srgbClr val="002060"/>
                </a:solidFill>
                <a:latin typeface="Corbel" panose="020B0503020204020204" pitchFamily="34" charset="0"/>
              </a:rPr>
              <a:t>Surface of constant</a:t>
            </a:r>
          </a:p>
          <a:p>
            <a:r>
              <a:rPr lang="en-AU" sz="3200" dirty="0">
                <a:solidFill>
                  <a:srgbClr val="002060"/>
                </a:solidFill>
                <a:latin typeface="Corbel" panose="020B0503020204020204" pitchFamily="34" charset="0"/>
              </a:rPr>
              <a:t>disturbance, </a:t>
            </a:r>
            <a:r>
              <a:rPr lang="en-AU" sz="3200" i="1" dirty="0">
                <a:solidFill>
                  <a:srgbClr val="002060"/>
                </a:solidFill>
                <a:latin typeface="Corbel" panose="020B0503020204020204" pitchFamily="34" charset="0"/>
              </a:rPr>
              <a:t>A, (or constant</a:t>
            </a:r>
          </a:p>
          <a:p>
            <a:r>
              <a:rPr lang="en-AU" sz="3200" dirty="0">
                <a:solidFill>
                  <a:srgbClr val="002060"/>
                </a:solidFill>
                <a:latin typeface="Corbel" panose="020B0503020204020204" pitchFamily="34" charset="0"/>
              </a:rPr>
              <a:t>phase) is a plane – i.e. peaks</a:t>
            </a:r>
          </a:p>
          <a:p>
            <a:r>
              <a:rPr lang="en-AU" sz="3200" dirty="0">
                <a:solidFill>
                  <a:srgbClr val="002060"/>
                </a:solidFill>
                <a:latin typeface="Corbel" panose="020B0503020204020204" pitchFamily="34" charset="0"/>
              </a:rPr>
              <a:t>and troughs form parallel planes.</a:t>
            </a:r>
          </a:p>
        </p:txBody>
      </p:sp>
      <p:sp>
        <p:nvSpPr>
          <p:cNvPr id="8" name="TextBox 7"/>
          <p:cNvSpPr txBox="1"/>
          <p:nvPr/>
        </p:nvSpPr>
        <p:spPr>
          <a:xfrm>
            <a:off x="3923928" y="4667652"/>
            <a:ext cx="5112568" cy="1569660"/>
          </a:xfrm>
          <a:prstGeom prst="rect">
            <a:avLst/>
          </a:prstGeom>
          <a:solidFill>
            <a:schemeClr val="tx1">
              <a:alpha val="60000"/>
            </a:schemeClr>
          </a:solidFill>
        </p:spPr>
        <p:txBody>
          <a:bodyPr wrap="square" rtlCol="0">
            <a:spAutoFit/>
          </a:bodyPr>
          <a:lstStyle/>
          <a:p>
            <a:r>
              <a:rPr lang="en-AU" sz="3200" dirty="0">
                <a:solidFill>
                  <a:srgbClr val="002060"/>
                </a:solidFill>
                <a:latin typeface="Corbel" panose="020B0503020204020204" pitchFamily="34" charset="0"/>
              </a:rPr>
              <a:t>Surface of constant phase is a sphere, with the wave source at the centre.</a:t>
            </a: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44" y="1429192"/>
            <a:ext cx="3395657" cy="2286124"/>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3"/>
          <p:cNvGrpSpPr>
            <a:grpSpLocks/>
          </p:cNvGrpSpPr>
          <p:nvPr/>
        </p:nvGrpSpPr>
        <p:grpSpPr bwMode="auto">
          <a:xfrm>
            <a:off x="225425" y="2097088"/>
            <a:ext cx="3986213" cy="2667000"/>
            <a:chOff x="42" y="1310"/>
            <a:chExt cx="2511" cy="1680"/>
          </a:xfrm>
        </p:grpSpPr>
        <p:sp>
          <p:nvSpPr>
            <p:cNvPr id="7365" name="Freeform 197"/>
            <p:cNvSpPr>
              <a:spLocks/>
            </p:cNvSpPr>
            <p:nvPr/>
          </p:nvSpPr>
          <p:spPr bwMode="auto">
            <a:xfrm>
              <a:off x="42" y="2003"/>
              <a:ext cx="70" cy="148"/>
            </a:xfrm>
            <a:custGeom>
              <a:avLst/>
              <a:gdLst/>
              <a:ahLst/>
              <a:cxnLst>
                <a:cxn ang="0">
                  <a:pos x="0" y="148"/>
                </a:cxn>
                <a:cxn ang="0">
                  <a:pos x="33" y="73"/>
                </a:cxn>
                <a:cxn ang="0">
                  <a:pos x="70" y="0"/>
                </a:cxn>
              </a:cxnLst>
              <a:rect l="0" t="0" r="r" b="b"/>
              <a:pathLst>
                <a:path w="70" h="148">
                  <a:moveTo>
                    <a:pt x="0" y="148"/>
                  </a:moveTo>
                  <a:lnTo>
                    <a:pt x="33" y="73"/>
                  </a:lnTo>
                  <a:lnTo>
                    <a:pt x="70" y="0"/>
                  </a:lnTo>
                </a:path>
              </a:pathLst>
            </a:custGeom>
            <a:noFill/>
            <a:ln w="57150">
              <a:solidFill>
                <a:srgbClr val="008000"/>
              </a:solidFill>
              <a:prstDash val="solid"/>
              <a:round/>
              <a:headEnd/>
              <a:tailEnd/>
            </a:ln>
          </p:spPr>
          <p:txBody>
            <a:bodyPr/>
            <a:lstStyle/>
            <a:p>
              <a:endParaRPr lang="en-AU"/>
            </a:p>
          </p:txBody>
        </p:sp>
        <p:sp>
          <p:nvSpPr>
            <p:cNvPr id="7366" name="Freeform 198"/>
            <p:cNvSpPr>
              <a:spLocks/>
            </p:cNvSpPr>
            <p:nvPr/>
          </p:nvSpPr>
          <p:spPr bwMode="auto">
            <a:xfrm>
              <a:off x="112" y="1863"/>
              <a:ext cx="70" cy="140"/>
            </a:xfrm>
            <a:custGeom>
              <a:avLst/>
              <a:gdLst/>
              <a:ahLst/>
              <a:cxnLst>
                <a:cxn ang="0">
                  <a:pos x="0" y="140"/>
                </a:cxn>
                <a:cxn ang="0">
                  <a:pos x="33" y="70"/>
                </a:cxn>
                <a:cxn ang="0">
                  <a:pos x="70" y="0"/>
                </a:cxn>
              </a:cxnLst>
              <a:rect l="0" t="0" r="r" b="b"/>
              <a:pathLst>
                <a:path w="70" h="140">
                  <a:moveTo>
                    <a:pt x="0" y="140"/>
                  </a:moveTo>
                  <a:lnTo>
                    <a:pt x="33" y="70"/>
                  </a:lnTo>
                  <a:lnTo>
                    <a:pt x="70" y="0"/>
                  </a:lnTo>
                </a:path>
              </a:pathLst>
            </a:custGeom>
            <a:noFill/>
            <a:ln w="57150">
              <a:solidFill>
                <a:srgbClr val="008000"/>
              </a:solidFill>
              <a:prstDash val="solid"/>
              <a:round/>
              <a:headEnd/>
              <a:tailEnd/>
            </a:ln>
          </p:spPr>
          <p:txBody>
            <a:bodyPr/>
            <a:lstStyle/>
            <a:p>
              <a:endParaRPr lang="en-AU"/>
            </a:p>
          </p:txBody>
        </p:sp>
        <p:sp>
          <p:nvSpPr>
            <p:cNvPr id="7367" name="Freeform 199"/>
            <p:cNvSpPr>
              <a:spLocks/>
            </p:cNvSpPr>
            <p:nvPr/>
          </p:nvSpPr>
          <p:spPr bwMode="auto">
            <a:xfrm>
              <a:off x="182" y="1729"/>
              <a:ext cx="69" cy="134"/>
            </a:xfrm>
            <a:custGeom>
              <a:avLst/>
              <a:gdLst/>
              <a:ahLst/>
              <a:cxnLst>
                <a:cxn ang="0">
                  <a:pos x="0" y="134"/>
                </a:cxn>
                <a:cxn ang="0">
                  <a:pos x="33" y="67"/>
                </a:cxn>
                <a:cxn ang="0">
                  <a:pos x="69" y="0"/>
                </a:cxn>
              </a:cxnLst>
              <a:rect l="0" t="0" r="r" b="b"/>
              <a:pathLst>
                <a:path w="69" h="134">
                  <a:moveTo>
                    <a:pt x="0" y="134"/>
                  </a:moveTo>
                  <a:lnTo>
                    <a:pt x="33" y="67"/>
                  </a:lnTo>
                  <a:lnTo>
                    <a:pt x="69" y="0"/>
                  </a:lnTo>
                </a:path>
              </a:pathLst>
            </a:custGeom>
            <a:noFill/>
            <a:ln w="57150">
              <a:solidFill>
                <a:srgbClr val="008000"/>
              </a:solidFill>
              <a:prstDash val="solid"/>
              <a:round/>
              <a:headEnd/>
              <a:tailEnd/>
            </a:ln>
          </p:spPr>
          <p:txBody>
            <a:bodyPr/>
            <a:lstStyle/>
            <a:p>
              <a:endParaRPr lang="en-AU"/>
            </a:p>
          </p:txBody>
        </p:sp>
        <p:sp>
          <p:nvSpPr>
            <p:cNvPr id="7368" name="Freeform 200"/>
            <p:cNvSpPr>
              <a:spLocks/>
            </p:cNvSpPr>
            <p:nvPr/>
          </p:nvSpPr>
          <p:spPr bwMode="auto">
            <a:xfrm>
              <a:off x="251" y="1609"/>
              <a:ext cx="70" cy="120"/>
            </a:xfrm>
            <a:custGeom>
              <a:avLst/>
              <a:gdLst/>
              <a:ahLst/>
              <a:cxnLst>
                <a:cxn ang="0">
                  <a:pos x="0" y="120"/>
                </a:cxn>
                <a:cxn ang="0">
                  <a:pos x="34" y="59"/>
                </a:cxn>
                <a:cxn ang="0">
                  <a:pos x="70" y="0"/>
                </a:cxn>
              </a:cxnLst>
              <a:rect l="0" t="0" r="r" b="b"/>
              <a:pathLst>
                <a:path w="70" h="120">
                  <a:moveTo>
                    <a:pt x="0" y="120"/>
                  </a:moveTo>
                  <a:lnTo>
                    <a:pt x="34" y="59"/>
                  </a:lnTo>
                  <a:lnTo>
                    <a:pt x="70" y="0"/>
                  </a:lnTo>
                </a:path>
              </a:pathLst>
            </a:custGeom>
            <a:noFill/>
            <a:ln w="57150">
              <a:solidFill>
                <a:srgbClr val="008000"/>
              </a:solidFill>
              <a:prstDash val="solid"/>
              <a:round/>
              <a:headEnd/>
              <a:tailEnd/>
            </a:ln>
          </p:spPr>
          <p:txBody>
            <a:bodyPr/>
            <a:lstStyle/>
            <a:p>
              <a:endParaRPr lang="en-AU"/>
            </a:p>
          </p:txBody>
        </p:sp>
        <p:sp>
          <p:nvSpPr>
            <p:cNvPr id="7369" name="Freeform 201"/>
            <p:cNvSpPr>
              <a:spLocks/>
            </p:cNvSpPr>
            <p:nvPr/>
          </p:nvSpPr>
          <p:spPr bwMode="auto">
            <a:xfrm>
              <a:off x="321" y="1505"/>
              <a:ext cx="70" cy="104"/>
            </a:xfrm>
            <a:custGeom>
              <a:avLst/>
              <a:gdLst/>
              <a:ahLst/>
              <a:cxnLst>
                <a:cxn ang="0">
                  <a:pos x="0" y="104"/>
                </a:cxn>
                <a:cxn ang="0">
                  <a:pos x="34" y="51"/>
                </a:cxn>
                <a:cxn ang="0">
                  <a:pos x="70" y="0"/>
                </a:cxn>
              </a:cxnLst>
              <a:rect l="0" t="0" r="r" b="b"/>
              <a:pathLst>
                <a:path w="70" h="104">
                  <a:moveTo>
                    <a:pt x="0" y="104"/>
                  </a:moveTo>
                  <a:lnTo>
                    <a:pt x="34" y="51"/>
                  </a:lnTo>
                  <a:lnTo>
                    <a:pt x="70" y="0"/>
                  </a:lnTo>
                </a:path>
              </a:pathLst>
            </a:custGeom>
            <a:noFill/>
            <a:ln w="57150">
              <a:solidFill>
                <a:srgbClr val="008000"/>
              </a:solidFill>
              <a:prstDash val="solid"/>
              <a:round/>
              <a:headEnd/>
              <a:tailEnd/>
            </a:ln>
          </p:spPr>
          <p:txBody>
            <a:bodyPr/>
            <a:lstStyle/>
            <a:p>
              <a:endParaRPr lang="en-AU"/>
            </a:p>
          </p:txBody>
        </p:sp>
        <p:sp>
          <p:nvSpPr>
            <p:cNvPr id="7370" name="Freeform 202"/>
            <p:cNvSpPr>
              <a:spLocks/>
            </p:cNvSpPr>
            <p:nvPr/>
          </p:nvSpPr>
          <p:spPr bwMode="auto">
            <a:xfrm>
              <a:off x="391" y="1422"/>
              <a:ext cx="70" cy="83"/>
            </a:xfrm>
            <a:custGeom>
              <a:avLst/>
              <a:gdLst/>
              <a:ahLst/>
              <a:cxnLst>
                <a:cxn ang="0">
                  <a:pos x="0" y="83"/>
                </a:cxn>
                <a:cxn ang="0">
                  <a:pos x="34" y="39"/>
                </a:cxn>
                <a:cxn ang="0">
                  <a:pos x="70" y="0"/>
                </a:cxn>
              </a:cxnLst>
              <a:rect l="0" t="0" r="r" b="b"/>
              <a:pathLst>
                <a:path w="70" h="83">
                  <a:moveTo>
                    <a:pt x="0" y="83"/>
                  </a:moveTo>
                  <a:lnTo>
                    <a:pt x="34" y="39"/>
                  </a:lnTo>
                  <a:lnTo>
                    <a:pt x="70" y="0"/>
                  </a:lnTo>
                </a:path>
              </a:pathLst>
            </a:custGeom>
            <a:noFill/>
            <a:ln w="57150">
              <a:solidFill>
                <a:srgbClr val="008000"/>
              </a:solidFill>
              <a:prstDash val="solid"/>
              <a:round/>
              <a:headEnd/>
              <a:tailEnd/>
            </a:ln>
          </p:spPr>
          <p:txBody>
            <a:bodyPr/>
            <a:lstStyle/>
            <a:p>
              <a:endParaRPr lang="en-AU"/>
            </a:p>
          </p:txBody>
        </p:sp>
        <p:sp>
          <p:nvSpPr>
            <p:cNvPr id="7371" name="Freeform 203"/>
            <p:cNvSpPr>
              <a:spLocks/>
            </p:cNvSpPr>
            <p:nvPr/>
          </p:nvSpPr>
          <p:spPr bwMode="auto">
            <a:xfrm>
              <a:off x="461" y="1360"/>
              <a:ext cx="70" cy="62"/>
            </a:xfrm>
            <a:custGeom>
              <a:avLst/>
              <a:gdLst/>
              <a:ahLst/>
              <a:cxnLst>
                <a:cxn ang="0">
                  <a:pos x="0" y="62"/>
                </a:cxn>
                <a:cxn ang="0">
                  <a:pos x="33" y="28"/>
                </a:cxn>
                <a:cxn ang="0">
                  <a:pos x="70" y="0"/>
                </a:cxn>
              </a:cxnLst>
              <a:rect l="0" t="0" r="r" b="b"/>
              <a:pathLst>
                <a:path w="70" h="62">
                  <a:moveTo>
                    <a:pt x="0" y="62"/>
                  </a:moveTo>
                  <a:lnTo>
                    <a:pt x="33" y="28"/>
                  </a:lnTo>
                  <a:lnTo>
                    <a:pt x="70" y="0"/>
                  </a:lnTo>
                </a:path>
              </a:pathLst>
            </a:custGeom>
            <a:noFill/>
            <a:ln w="57150">
              <a:solidFill>
                <a:srgbClr val="008000"/>
              </a:solidFill>
              <a:prstDash val="solid"/>
              <a:round/>
              <a:headEnd/>
              <a:tailEnd/>
            </a:ln>
          </p:spPr>
          <p:txBody>
            <a:bodyPr/>
            <a:lstStyle/>
            <a:p>
              <a:endParaRPr lang="en-AU"/>
            </a:p>
          </p:txBody>
        </p:sp>
        <p:sp>
          <p:nvSpPr>
            <p:cNvPr id="7372" name="Freeform 204"/>
            <p:cNvSpPr>
              <a:spLocks/>
            </p:cNvSpPr>
            <p:nvPr/>
          </p:nvSpPr>
          <p:spPr bwMode="auto">
            <a:xfrm>
              <a:off x="531" y="1324"/>
              <a:ext cx="70" cy="36"/>
            </a:xfrm>
            <a:custGeom>
              <a:avLst/>
              <a:gdLst/>
              <a:ahLst/>
              <a:cxnLst>
                <a:cxn ang="0">
                  <a:pos x="0" y="36"/>
                </a:cxn>
                <a:cxn ang="0">
                  <a:pos x="33" y="14"/>
                </a:cxn>
                <a:cxn ang="0">
                  <a:pos x="70" y="0"/>
                </a:cxn>
              </a:cxnLst>
              <a:rect l="0" t="0" r="r" b="b"/>
              <a:pathLst>
                <a:path w="70" h="36">
                  <a:moveTo>
                    <a:pt x="0" y="36"/>
                  </a:moveTo>
                  <a:lnTo>
                    <a:pt x="33" y="14"/>
                  </a:lnTo>
                  <a:lnTo>
                    <a:pt x="70" y="0"/>
                  </a:lnTo>
                </a:path>
              </a:pathLst>
            </a:custGeom>
            <a:noFill/>
            <a:ln w="57150">
              <a:solidFill>
                <a:srgbClr val="008000"/>
              </a:solidFill>
              <a:prstDash val="solid"/>
              <a:round/>
              <a:headEnd/>
              <a:tailEnd/>
            </a:ln>
          </p:spPr>
          <p:txBody>
            <a:bodyPr/>
            <a:lstStyle/>
            <a:p>
              <a:endParaRPr lang="en-AU"/>
            </a:p>
          </p:txBody>
        </p:sp>
        <p:sp>
          <p:nvSpPr>
            <p:cNvPr id="7373" name="Freeform 205"/>
            <p:cNvSpPr>
              <a:spLocks/>
            </p:cNvSpPr>
            <p:nvPr/>
          </p:nvSpPr>
          <p:spPr bwMode="auto">
            <a:xfrm>
              <a:off x="601" y="1310"/>
              <a:ext cx="69" cy="14"/>
            </a:xfrm>
            <a:custGeom>
              <a:avLst/>
              <a:gdLst/>
              <a:ahLst/>
              <a:cxnLst>
                <a:cxn ang="0">
                  <a:pos x="0" y="14"/>
                </a:cxn>
                <a:cxn ang="0">
                  <a:pos x="33" y="2"/>
                </a:cxn>
                <a:cxn ang="0">
                  <a:pos x="69" y="0"/>
                </a:cxn>
              </a:cxnLst>
              <a:rect l="0" t="0" r="r" b="b"/>
              <a:pathLst>
                <a:path w="69" h="14">
                  <a:moveTo>
                    <a:pt x="0" y="14"/>
                  </a:moveTo>
                  <a:lnTo>
                    <a:pt x="33" y="2"/>
                  </a:lnTo>
                  <a:lnTo>
                    <a:pt x="69" y="0"/>
                  </a:lnTo>
                </a:path>
              </a:pathLst>
            </a:custGeom>
            <a:noFill/>
            <a:ln w="57150">
              <a:solidFill>
                <a:srgbClr val="008000"/>
              </a:solidFill>
              <a:prstDash val="solid"/>
              <a:round/>
              <a:headEnd/>
              <a:tailEnd/>
            </a:ln>
          </p:spPr>
          <p:txBody>
            <a:bodyPr/>
            <a:lstStyle/>
            <a:p>
              <a:endParaRPr lang="en-AU"/>
            </a:p>
          </p:txBody>
        </p:sp>
        <p:sp>
          <p:nvSpPr>
            <p:cNvPr id="7374" name="Freeform 206"/>
            <p:cNvSpPr>
              <a:spLocks/>
            </p:cNvSpPr>
            <p:nvPr/>
          </p:nvSpPr>
          <p:spPr bwMode="auto">
            <a:xfrm>
              <a:off x="670" y="1310"/>
              <a:ext cx="70" cy="14"/>
            </a:xfrm>
            <a:custGeom>
              <a:avLst/>
              <a:gdLst/>
              <a:ahLst/>
              <a:cxnLst>
                <a:cxn ang="0">
                  <a:pos x="0" y="0"/>
                </a:cxn>
                <a:cxn ang="0">
                  <a:pos x="34" y="2"/>
                </a:cxn>
                <a:cxn ang="0">
                  <a:pos x="70" y="14"/>
                </a:cxn>
              </a:cxnLst>
              <a:rect l="0" t="0" r="r" b="b"/>
              <a:pathLst>
                <a:path w="70" h="14">
                  <a:moveTo>
                    <a:pt x="0" y="0"/>
                  </a:moveTo>
                  <a:lnTo>
                    <a:pt x="34" y="2"/>
                  </a:lnTo>
                  <a:lnTo>
                    <a:pt x="70" y="14"/>
                  </a:lnTo>
                </a:path>
              </a:pathLst>
            </a:custGeom>
            <a:noFill/>
            <a:ln w="57150">
              <a:solidFill>
                <a:srgbClr val="008000"/>
              </a:solidFill>
              <a:prstDash val="solid"/>
              <a:round/>
              <a:headEnd/>
              <a:tailEnd/>
            </a:ln>
          </p:spPr>
          <p:txBody>
            <a:bodyPr/>
            <a:lstStyle/>
            <a:p>
              <a:endParaRPr lang="en-AU"/>
            </a:p>
          </p:txBody>
        </p:sp>
        <p:sp>
          <p:nvSpPr>
            <p:cNvPr id="7375" name="Freeform 207"/>
            <p:cNvSpPr>
              <a:spLocks/>
            </p:cNvSpPr>
            <p:nvPr/>
          </p:nvSpPr>
          <p:spPr bwMode="auto">
            <a:xfrm>
              <a:off x="740" y="1324"/>
              <a:ext cx="70" cy="36"/>
            </a:xfrm>
            <a:custGeom>
              <a:avLst/>
              <a:gdLst/>
              <a:ahLst/>
              <a:cxnLst>
                <a:cxn ang="0">
                  <a:pos x="0" y="0"/>
                </a:cxn>
                <a:cxn ang="0">
                  <a:pos x="34" y="14"/>
                </a:cxn>
                <a:cxn ang="0">
                  <a:pos x="70" y="36"/>
                </a:cxn>
              </a:cxnLst>
              <a:rect l="0" t="0" r="r" b="b"/>
              <a:pathLst>
                <a:path w="70" h="36">
                  <a:moveTo>
                    <a:pt x="0" y="0"/>
                  </a:moveTo>
                  <a:lnTo>
                    <a:pt x="34" y="14"/>
                  </a:lnTo>
                  <a:lnTo>
                    <a:pt x="70" y="36"/>
                  </a:lnTo>
                </a:path>
              </a:pathLst>
            </a:custGeom>
            <a:noFill/>
            <a:ln w="57150">
              <a:solidFill>
                <a:srgbClr val="008000"/>
              </a:solidFill>
              <a:prstDash val="solid"/>
              <a:round/>
              <a:headEnd/>
              <a:tailEnd/>
            </a:ln>
          </p:spPr>
          <p:txBody>
            <a:bodyPr/>
            <a:lstStyle/>
            <a:p>
              <a:endParaRPr lang="en-AU"/>
            </a:p>
          </p:txBody>
        </p:sp>
        <p:sp>
          <p:nvSpPr>
            <p:cNvPr id="7376" name="Freeform 208"/>
            <p:cNvSpPr>
              <a:spLocks/>
            </p:cNvSpPr>
            <p:nvPr/>
          </p:nvSpPr>
          <p:spPr bwMode="auto">
            <a:xfrm>
              <a:off x="810" y="1360"/>
              <a:ext cx="70" cy="62"/>
            </a:xfrm>
            <a:custGeom>
              <a:avLst/>
              <a:gdLst/>
              <a:ahLst/>
              <a:cxnLst>
                <a:cxn ang="0">
                  <a:pos x="0" y="0"/>
                </a:cxn>
                <a:cxn ang="0">
                  <a:pos x="36" y="28"/>
                </a:cxn>
                <a:cxn ang="0">
                  <a:pos x="70" y="62"/>
                </a:cxn>
              </a:cxnLst>
              <a:rect l="0" t="0" r="r" b="b"/>
              <a:pathLst>
                <a:path w="70" h="62">
                  <a:moveTo>
                    <a:pt x="0" y="0"/>
                  </a:moveTo>
                  <a:lnTo>
                    <a:pt x="36" y="28"/>
                  </a:lnTo>
                  <a:lnTo>
                    <a:pt x="70" y="62"/>
                  </a:lnTo>
                </a:path>
              </a:pathLst>
            </a:custGeom>
            <a:noFill/>
            <a:ln w="57150">
              <a:solidFill>
                <a:srgbClr val="008000"/>
              </a:solidFill>
              <a:prstDash val="solid"/>
              <a:round/>
              <a:headEnd/>
              <a:tailEnd/>
            </a:ln>
          </p:spPr>
          <p:txBody>
            <a:bodyPr/>
            <a:lstStyle/>
            <a:p>
              <a:endParaRPr lang="en-AU"/>
            </a:p>
          </p:txBody>
        </p:sp>
        <p:sp>
          <p:nvSpPr>
            <p:cNvPr id="7377" name="Freeform 209"/>
            <p:cNvSpPr>
              <a:spLocks/>
            </p:cNvSpPr>
            <p:nvPr/>
          </p:nvSpPr>
          <p:spPr bwMode="auto">
            <a:xfrm>
              <a:off x="880" y="1422"/>
              <a:ext cx="67" cy="83"/>
            </a:xfrm>
            <a:custGeom>
              <a:avLst/>
              <a:gdLst/>
              <a:ahLst/>
              <a:cxnLst>
                <a:cxn ang="0">
                  <a:pos x="0" y="0"/>
                </a:cxn>
                <a:cxn ang="0">
                  <a:pos x="33" y="39"/>
                </a:cxn>
                <a:cxn ang="0">
                  <a:pos x="67" y="83"/>
                </a:cxn>
              </a:cxnLst>
              <a:rect l="0" t="0" r="r" b="b"/>
              <a:pathLst>
                <a:path w="67" h="83">
                  <a:moveTo>
                    <a:pt x="0" y="0"/>
                  </a:moveTo>
                  <a:lnTo>
                    <a:pt x="33" y="39"/>
                  </a:lnTo>
                  <a:lnTo>
                    <a:pt x="67" y="83"/>
                  </a:lnTo>
                </a:path>
              </a:pathLst>
            </a:custGeom>
            <a:noFill/>
            <a:ln w="57150">
              <a:solidFill>
                <a:srgbClr val="008000"/>
              </a:solidFill>
              <a:prstDash val="solid"/>
              <a:round/>
              <a:headEnd/>
              <a:tailEnd/>
            </a:ln>
          </p:spPr>
          <p:txBody>
            <a:bodyPr/>
            <a:lstStyle/>
            <a:p>
              <a:endParaRPr lang="en-AU"/>
            </a:p>
          </p:txBody>
        </p:sp>
        <p:sp>
          <p:nvSpPr>
            <p:cNvPr id="7378" name="Freeform 210"/>
            <p:cNvSpPr>
              <a:spLocks/>
            </p:cNvSpPr>
            <p:nvPr/>
          </p:nvSpPr>
          <p:spPr bwMode="auto">
            <a:xfrm>
              <a:off x="947" y="1505"/>
              <a:ext cx="70" cy="104"/>
            </a:xfrm>
            <a:custGeom>
              <a:avLst/>
              <a:gdLst/>
              <a:ahLst/>
              <a:cxnLst>
                <a:cxn ang="0">
                  <a:pos x="0" y="0"/>
                </a:cxn>
                <a:cxn ang="0">
                  <a:pos x="33" y="51"/>
                </a:cxn>
                <a:cxn ang="0">
                  <a:pos x="70" y="104"/>
                </a:cxn>
              </a:cxnLst>
              <a:rect l="0" t="0" r="r" b="b"/>
              <a:pathLst>
                <a:path w="70" h="104">
                  <a:moveTo>
                    <a:pt x="0" y="0"/>
                  </a:moveTo>
                  <a:lnTo>
                    <a:pt x="33" y="51"/>
                  </a:lnTo>
                  <a:lnTo>
                    <a:pt x="70" y="104"/>
                  </a:lnTo>
                </a:path>
              </a:pathLst>
            </a:custGeom>
            <a:noFill/>
            <a:ln w="57150">
              <a:solidFill>
                <a:srgbClr val="008000"/>
              </a:solidFill>
              <a:prstDash val="solid"/>
              <a:round/>
              <a:headEnd/>
              <a:tailEnd/>
            </a:ln>
          </p:spPr>
          <p:txBody>
            <a:bodyPr/>
            <a:lstStyle/>
            <a:p>
              <a:endParaRPr lang="en-AU"/>
            </a:p>
          </p:txBody>
        </p:sp>
        <p:sp>
          <p:nvSpPr>
            <p:cNvPr id="7379" name="Freeform 211"/>
            <p:cNvSpPr>
              <a:spLocks/>
            </p:cNvSpPr>
            <p:nvPr/>
          </p:nvSpPr>
          <p:spPr bwMode="auto">
            <a:xfrm>
              <a:off x="1017" y="1609"/>
              <a:ext cx="70" cy="120"/>
            </a:xfrm>
            <a:custGeom>
              <a:avLst/>
              <a:gdLst/>
              <a:ahLst/>
              <a:cxnLst>
                <a:cxn ang="0">
                  <a:pos x="0" y="0"/>
                </a:cxn>
                <a:cxn ang="0">
                  <a:pos x="33" y="59"/>
                </a:cxn>
                <a:cxn ang="0">
                  <a:pos x="70" y="120"/>
                </a:cxn>
              </a:cxnLst>
              <a:rect l="0" t="0" r="r" b="b"/>
              <a:pathLst>
                <a:path w="70" h="120">
                  <a:moveTo>
                    <a:pt x="0" y="0"/>
                  </a:moveTo>
                  <a:lnTo>
                    <a:pt x="33" y="59"/>
                  </a:lnTo>
                  <a:lnTo>
                    <a:pt x="70" y="120"/>
                  </a:lnTo>
                </a:path>
              </a:pathLst>
            </a:custGeom>
            <a:noFill/>
            <a:ln w="57150">
              <a:solidFill>
                <a:srgbClr val="008000"/>
              </a:solidFill>
              <a:prstDash val="solid"/>
              <a:round/>
              <a:headEnd/>
              <a:tailEnd/>
            </a:ln>
          </p:spPr>
          <p:txBody>
            <a:bodyPr/>
            <a:lstStyle/>
            <a:p>
              <a:endParaRPr lang="en-AU"/>
            </a:p>
          </p:txBody>
        </p:sp>
        <p:sp>
          <p:nvSpPr>
            <p:cNvPr id="7380" name="Freeform 212"/>
            <p:cNvSpPr>
              <a:spLocks/>
            </p:cNvSpPr>
            <p:nvPr/>
          </p:nvSpPr>
          <p:spPr bwMode="auto">
            <a:xfrm>
              <a:off x="1087" y="1729"/>
              <a:ext cx="69" cy="134"/>
            </a:xfrm>
            <a:custGeom>
              <a:avLst/>
              <a:gdLst/>
              <a:ahLst/>
              <a:cxnLst>
                <a:cxn ang="0">
                  <a:pos x="0" y="0"/>
                </a:cxn>
                <a:cxn ang="0">
                  <a:pos x="33" y="67"/>
                </a:cxn>
                <a:cxn ang="0">
                  <a:pos x="69" y="134"/>
                </a:cxn>
              </a:cxnLst>
              <a:rect l="0" t="0" r="r" b="b"/>
              <a:pathLst>
                <a:path w="69" h="134">
                  <a:moveTo>
                    <a:pt x="0" y="0"/>
                  </a:moveTo>
                  <a:lnTo>
                    <a:pt x="33" y="67"/>
                  </a:lnTo>
                  <a:lnTo>
                    <a:pt x="69" y="134"/>
                  </a:lnTo>
                </a:path>
              </a:pathLst>
            </a:custGeom>
            <a:noFill/>
            <a:ln w="57150">
              <a:solidFill>
                <a:srgbClr val="008000"/>
              </a:solidFill>
              <a:prstDash val="solid"/>
              <a:round/>
              <a:headEnd/>
              <a:tailEnd/>
            </a:ln>
          </p:spPr>
          <p:txBody>
            <a:bodyPr/>
            <a:lstStyle/>
            <a:p>
              <a:endParaRPr lang="en-AU"/>
            </a:p>
          </p:txBody>
        </p:sp>
        <p:sp>
          <p:nvSpPr>
            <p:cNvPr id="7381" name="Freeform 213"/>
            <p:cNvSpPr>
              <a:spLocks/>
            </p:cNvSpPr>
            <p:nvPr/>
          </p:nvSpPr>
          <p:spPr bwMode="auto">
            <a:xfrm>
              <a:off x="1156" y="1863"/>
              <a:ext cx="70" cy="140"/>
            </a:xfrm>
            <a:custGeom>
              <a:avLst/>
              <a:gdLst/>
              <a:ahLst/>
              <a:cxnLst>
                <a:cxn ang="0">
                  <a:pos x="0" y="0"/>
                </a:cxn>
                <a:cxn ang="0">
                  <a:pos x="34" y="70"/>
                </a:cxn>
                <a:cxn ang="0">
                  <a:pos x="70" y="140"/>
                </a:cxn>
              </a:cxnLst>
              <a:rect l="0" t="0" r="r" b="b"/>
              <a:pathLst>
                <a:path w="70" h="140">
                  <a:moveTo>
                    <a:pt x="0" y="0"/>
                  </a:moveTo>
                  <a:lnTo>
                    <a:pt x="34" y="70"/>
                  </a:lnTo>
                  <a:lnTo>
                    <a:pt x="70" y="140"/>
                  </a:lnTo>
                </a:path>
              </a:pathLst>
            </a:custGeom>
            <a:noFill/>
            <a:ln w="57150">
              <a:solidFill>
                <a:srgbClr val="008000"/>
              </a:solidFill>
              <a:prstDash val="solid"/>
              <a:round/>
              <a:headEnd/>
              <a:tailEnd/>
            </a:ln>
          </p:spPr>
          <p:txBody>
            <a:bodyPr/>
            <a:lstStyle/>
            <a:p>
              <a:endParaRPr lang="en-AU"/>
            </a:p>
          </p:txBody>
        </p:sp>
        <p:sp>
          <p:nvSpPr>
            <p:cNvPr id="7382" name="Freeform 214"/>
            <p:cNvSpPr>
              <a:spLocks/>
            </p:cNvSpPr>
            <p:nvPr/>
          </p:nvSpPr>
          <p:spPr bwMode="auto">
            <a:xfrm>
              <a:off x="1226" y="2003"/>
              <a:ext cx="70" cy="148"/>
            </a:xfrm>
            <a:custGeom>
              <a:avLst/>
              <a:gdLst/>
              <a:ahLst/>
              <a:cxnLst>
                <a:cxn ang="0">
                  <a:pos x="0" y="0"/>
                </a:cxn>
                <a:cxn ang="0">
                  <a:pos x="34" y="73"/>
                </a:cxn>
                <a:cxn ang="0">
                  <a:pos x="70" y="148"/>
                </a:cxn>
              </a:cxnLst>
              <a:rect l="0" t="0" r="r" b="b"/>
              <a:pathLst>
                <a:path w="70" h="148">
                  <a:moveTo>
                    <a:pt x="0" y="0"/>
                  </a:moveTo>
                  <a:lnTo>
                    <a:pt x="34" y="73"/>
                  </a:lnTo>
                  <a:lnTo>
                    <a:pt x="70" y="148"/>
                  </a:lnTo>
                </a:path>
              </a:pathLst>
            </a:custGeom>
            <a:noFill/>
            <a:ln w="57150">
              <a:solidFill>
                <a:srgbClr val="008000"/>
              </a:solidFill>
              <a:prstDash val="solid"/>
              <a:round/>
              <a:headEnd/>
              <a:tailEnd/>
            </a:ln>
          </p:spPr>
          <p:txBody>
            <a:bodyPr/>
            <a:lstStyle/>
            <a:p>
              <a:endParaRPr lang="en-AU"/>
            </a:p>
          </p:txBody>
        </p:sp>
        <p:sp>
          <p:nvSpPr>
            <p:cNvPr id="7383" name="Line 215"/>
            <p:cNvSpPr>
              <a:spLocks noChangeShapeType="1"/>
            </p:cNvSpPr>
            <p:nvPr/>
          </p:nvSpPr>
          <p:spPr bwMode="auto">
            <a:xfrm>
              <a:off x="1296" y="2151"/>
              <a:ext cx="70" cy="146"/>
            </a:xfrm>
            <a:prstGeom prst="line">
              <a:avLst/>
            </a:prstGeom>
            <a:noFill/>
            <a:ln w="57150">
              <a:solidFill>
                <a:srgbClr val="008000"/>
              </a:solidFill>
              <a:round/>
              <a:headEnd/>
              <a:tailEnd/>
            </a:ln>
          </p:spPr>
          <p:txBody>
            <a:bodyPr/>
            <a:lstStyle/>
            <a:p>
              <a:endParaRPr lang="en-AU"/>
            </a:p>
          </p:txBody>
        </p:sp>
        <p:sp>
          <p:nvSpPr>
            <p:cNvPr id="7384" name="Line 216"/>
            <p:cNvSpPr>
              <a:spLocks noChangeShapeType="1"/>
            </p:cNvSpPr>
            <p:nvPr/>
          </p:nvSpPr>
          <p:spPr bwMode="auto">
            <a:xfrm>
              <a:off x="1366" y="2297"/>
              <a:ext cx="70" cy="139"/>
            </a:xfrm>
            <a:prstGeom prst="line">
              <a:avLst/>
            </a:prstGeom>
            <a:noFill/>
            <a:ln w="57150">
              <a:solidFill>
                <a:srgbClr val="008000"/>
              </a:solidFill>
              <a:round/>
              <a:headEnd/>
              <a:tailEnd/>
            </a:ln>
          </p:spPr>
          <p:txBody>
            <a:bodyPr/>
            <a:lstStyle/>
            <a:p>
              <a:endParaRPr lang="en-AU"/>
            </a:p>
          </p:txBody>
        </p:sp>
        <p:sp>
          <p:nvSpPr>
            <p:cNvPr id="7385" name="Freeform 217"/>
            <p:cNvSpPr>
              <a:spLocks/>
            </p:cNvSpPr>
            <p:nvPr/>
          </p:nvSpPr>
          <p:spPr bwMode="auto">
            <a:xfrm>
              <a:off x="1436" y="2436"/>
              <a:ext cx="70" cy="135"/>
            </a:xfrm>
            <a:custGeom>
              <a:avLst/>
              <a:gdLst/>
              <a:ahLst/>
              <a:cxnLst>
                <a:cxn ang="0">
                  <a:pos x="0" y="0"/>
                </a:cxn>
                <a:cxn ang="0">
                  <a:pos x="33" y="68"/>
                </a:cxn>
                <a:cxn ang="0">
                  <a:pos x="70" y="135"/>
                </a:cxn>
              </a:cxnLst>
              <a:rect l="0" t="0" r="r" b="b"/>
              <a:pathLst>
                <a:path w="70" h="135">
                  <a:moveTo>
                    <a:pt x="0" y="0"/>
                  </a:moveTo>
                  <a:lnTo>
                    <a:pt x="33" y="68"/>
                  </a:lnTo>
                  <a:lnTo>
                    <a:pt x="70" y="135"/>
                  </a:lnTo>
                </a:path>
              </a:pathLst>
            </a:custGeom>
            <a:noFill/>
            <a:ln w="57150">
              <a:solidFill>
                <a:srgbClr val="008000"/>
              </a:solidFill>
              <a:prstDash val="solid"/>
              <a:round/>
              <a:headEnd/>
              <a:tailEnd/>
            </a:ln>
          </p:spPr>
          <p:txBody>
            <a:bodyPr/>
            <a:lstStyle/>
            <a:p>
              <a:endParaRPr lang="en-AU"/>
            </a:p>
          </p:txBody>
        </p:sp>
        <p:sp>
          <p:nvSpPr>
            <p:cNvPr id="7386" name="Freeform 218"/>
            <p:cNvSpPr>
              <a:spLocks/>
            </p:cNvSpPr>
            <p:nvPr/>
          </p:nvSpPr>
          <p:spPr bwMode="auto">
            <a:xfrm>
              <a:off x="1506" y="2571"/>
              <a:ext cx="69" cy="120"/>
            </a:xfrm>
            <a:custGeom>
              <a:avLst/>
              <a:gdLst/>
              <a:ahLst/>
              <a:cxnLst>
                <a:cxn ang="0">
                  <a:pos x="0" y="0"/>
                </a:cxn>
                <a:cxn ang="0">
                  <a:pos x="33" y="61"/>
                </a:cxn>
                <a:cxn ang="0">
                  <a:pos x="69" y="120"/>
                </a:cxn>
              </a:cxnLst>
              <a:rect l="0" t="0" r="r" b="b"/>
              <a:pathLst>
                <a:path w="69" h="120">
                  <a:moveTo>
                    <a:pt x="0" y="0"/>
                  </a:moveTo>
                  <a:lnTo>
                    <a:pt x="33" y="61"/>
                  </a:lnTo>
                  <a:lnTo>
                    <a:pt x="69" y="120"/>
                  </a:lnTo>
                </a:path>
              </a:pathLst>
            </a:custGeom>
            <a:noFill/>
            <a:ln w="57150">
              <a:solidFill>
                <a:srgbClr val="008000"/>
              </a:solidFill>
              <a:prstDash val="solid"/>
              <a:round/>
              <a:headEnd/>
              <a:tailEnd/>
            </a:ln>
          </p:spPr>
          <p:txBody>
            <a:bodyPr/>
            <a:lstStyle/>
            <a:p>
              <a:endParaRPr lang="en-AU"/>
            </a:p>
          </p:txBody>
        </p:sp>
        <p:sp>
          <p:nvSpPr>
            <p:cNvPr id="7387" name="Freeform 219"/>
            <p:cNvSpPr>
              <a:spLocks/>
            </p:cNvSpPr>
            <p:nvPr/>
          </p:nvSpPr>
          <p:spPr bwMode="auto">
            <a:xfrm>
              <a:off x="1575" y="2691"/>
              <a:ext cx="70" cy="103"/>
            </a:xfrm>
            <a:custGeom>
              <a:avLst/>
              <a:gdLst/>
              <a:ahLst/>
              <a:cxnLst>
                <a:cxn ang="0">
                  <a:pos x="0" y="0"/>
                </a:cxn>
                <a:cxn ang="0">
                  <a:pos x="34" y="53"/>
                </a:cxn>
                <a:cxn ang="0">
                  <a:pos x="70" y="103"/>
                </a:cxn>
              </a:cxnLst>
              <a:rect l="0" t="0" r="r" b="b"/>
              <a:pathLst>
                <a:path w="70" h="103">
                  <a:moveTo>
                    <a:pt x="0" y="0"/>
                  </a:moveTo>
                  <a:lnTo>
                    <a:pt x="34" y="53"/>
                  </a:lnTo>
                  <a:lnTo>
                    <a:pt x="70" y="103"/>
                  </a:lnTo>
                </a:path>
              </a:pathLst>
            </a:custGeom>
            <a:noFill/>
            <a:ln w="57150">
              <a:solidFill>
                <a:srgbClr val="008000"/>
              </a:solidFill>
              <a:prstDash val="solid"/>
              <a:round/>
              <a:headEnd/>
              <a:tailEnd/>
            </a:ln>
          </p:spPr>
          <p:txBody>
            <a:bodyPr/>
            <a:lstStyle/>
            <a:p>
              <a:endParaRPr lang="en-AU"/>
            </a:p>
          </p:txBody>
        </p:sp>
        <p:sp>
          <p:nvSpPr>
            <p:cNvPr id="7388" name="Freeform 220"/>
            <p:cNvSpPr>
              <a:spLocks/>
            </p:cNvSpPr>
            <p:nvPr/>
          </p:nvSpPr>
          <p:spPr bwMode="auto">
            <a:xfrm>
              <a:off x="1645" y="2794"/>
              <a:ext cx="70" cy="84"/>
            </a:xfrm>
            <a:custGeom>
              <a:avLst/>
              <a:gdLst/>
              <a:ahLst/>
              <a:cxnLst>
                <a:cxn ang="0">
                  <a:pos x="0" y="0"/>
                </a:cxn>
                <a:cxn ang="0">
                  <a:pos x="34" y="45"/>
                </a:cxn>
                <a:cxn ang="0">
                  <a:pos x="70" y="84"/>
                </a:cxn>
              </a:cxnLst>
              <a:rect l="0" t="0" r="r" b="b"/>
              <a:pathLst>
                <a:path w="70" h="84">
                  <a:moveTo>
                    <a:pt x="0" y="0"/>
                  </a:moveTo>
                  <a:lnTo>
                    <a:pt x="34" y="45"/>
                  </a:lnTo>
                  <a:lnTo>
                    <a:pt x="70" y="84"/>
                  </a:lnTo>
                </a:path>
              </a:pathLst>
            </a:custGeom>
            <a:noFill/>
            <a:ln w="57150">
              <a:solidFill>
                <a:srgbClr val="008000"/>
              </a:solidFill>
              <a:prstDash val="solid"/>
              <a:round/>
              <a:headEnd/>
              <a:tailEnd/>
            </a:ln>
          </p:spPr>
          <p:txBody>
            <a:bodyPr/>
            <a:lstStyle/>
            <a:p>
              <a:endParaRPr lang="en-AU"/>
            </a:p>
          </p:txBody>
        </p:sp>
        <p:sp>
          <p:nvSpPr>
            <p:cNvPr id="7389" name="Freeform 221"/>
            <p:cNvSpPr>
              <a:spLocks/>
            </p:cNvSpPr>
            <p:nvPr/>
          </p:nvSpPr>
          <p:spPr bwMode="auto">
            <a:xfrm>
              <a:off x="1715" y="2878"/>
              <a:ext cx="70" cy="62"/>
            </a:xfrm>
            <a:custGeom>
              <a:avLst/>
              <a:gdLst/>
              <a:ahLst/>
              <a:cxnLst>
                <a:cxn ang="0">
                  <a:pos x="0" y="0"/>
                </a:cxn>
                <a:cxn ang="0">
                  <a:pos x="34" y="34"/>
                </a:cxn>
                <a:cxn ang="0">
                  <a:pos x="70" y="62"/>
                </a:cxn>
              </a:cxnLst>
              <a:rect l="0" t="0" r="r" b="b"/>
              <a:pathLst>
                <a:path w="70" h="62">
                  <a:moveTo>
                    <a:pt x="0" y="0"/>
                  </a:moveTo>
                  <a:lnTo>
                    <a:pt x="34" y="34"/>
                  </a:lnTo>
                  <a:lnTo>
                    <a:pt x="70" y="62"/>
                  </a:lnTo>
                </a:path>
              </a:pathLst>
            </a:custGeom>
            <a:noFill/>
            <a:ln w="57150">
              <a:solidFill>
                <a:srgbClr val="008000"/>
              </a:solidFill>
              <a:prstDash val="solid"/>
              <a:round/>
              <a:headEnd/>
              <a:tailEnd/>
            </a:ln>
          </p:spPr>
          <p:txBody>
            <a:bodyPr/>
            <a:lstStyle/>
            <a:p>
              <a:endParaRPr lang="en-AU"/>
            </a:p>
          </p:txBody>
        </p:sp>
        <p:sp>
          <p:nvSpPr>
            <p:cNvPr id="7390" name="Freeform 222"/>
            <p:cNvSpPr>
              <a:spLocks/>
            </p:cNvSpPr>
            <p:nvPr/>
          </p:nvSpPr>
          <p:spPr bwMode="auto">
            <a:xfrm>
              <a:off x="1785" y="2940"/>
              <a:ext cx="70" cy="36"/>
            </a:xfrm>
            <a:custGeom>
              <a:avLst/>
              <a:gdLst/>
              <a:ahLst/>
              <a:cxnLst>
                <a:cxn ang="0">
                  <a:pos x="0" y="0"/>
                </a:cxn>
                <a:cxn ang="0">
                  <a:pos x="34" y="22"/>
                </a:cxn>
                <a:cxn ang="0">
                  <a:pos x="70" y="36"/>
                </a:cxn>
              </a:cxnLst>
              <a:rect l="0" t="0" r="r" b="b"/>
              <a:pathLst>
                <a:path w="70" h="36">
                  <a:moveTo>
                    <a:pt x="0" y="0"/>
                  </a:moveTo>
                  <a:lnTo>
                    <a:pt x="34" y="22"/>
                  </a:lnTo>
                  <a:lnTo>
                    <a:pt x="70" y="36"/>
                  </a:lnTo>
                </a:path>
              </a:pathLst>
            </a:custGeom>
            <a:noFill/>
            <a:ln w="57150">
              <a:solidFill>
                <a:srgbClr val="008000"/>
              </a:solidFill>
              <a:prstDash val="solid"/>
              <a:round/>
              <a:headEnd/>
              <a:tailEnd/>
            </a:ln>
          </p:spPr>
          <p:txBody>
            <a:bodyPr/>
            <a:lstStyle/>
            <a:p>
              <a:endParaRPr lang="en-AU"/>
            </a:p>
          </p:txBody>
        </p:sp>
        <p:sp>
          <p:nvSpPr>
            <p:cNvPr id="7391" name="Freeform 223"/>
            <p:cNvSpPr>
              <a:spLocks/>
            </p:cNvSpPr>
            <p:nvPr/>
          </p:nvSpPr>
          <p:spPr bwMode="auto">
            <a:xfrm>
              <a:off x="1855" y="2976"/>
              <a:ext cx="70" cy="14"/>
            </a:xfrm>
            <a:custGeom>
              <a:avLst/>
              <a:gdLst/>
              <a:ahLst/>
              <a:cxnLst>
                <a:cxn ang="0">
                  <a:pos x="0" y="0"/>
                </a:cxn>
                <a:cxn ang="0">
                  <a:pos x="33" y="11"/>
                </a:cxn>
                <a:cxn ang="0">
                  <a:pos x="70" y="14"/>
                </a:cxn>
              </a:cxnLst>
              <a:rect l="0" t="0" r="r" b="b"/>
              <a:pathLst>
                <a:path w="70" h="14">
                  <a:moveTo>
                    <a:pt x="0" y="0"/>
                  </a:moveTo>
                  <a:lnTo>
                    <a:pt x="33" y="11"/>
                  </a:lnTo>
                  <a:lnTo>
                    <a:pt x="70" y="14"/>
                  </a:lnTo>
                </a:path>
              </a:pathLst>
            </a:custGeom>
            <a:noFill/>
            <a:ln w="57150">
              <a:solidFill>
                <a:srgbClr val="008000"/>
              </a:solidFill>
              <a:prstDash val="solid"/>
              <a:round/>
              <a:headEnd/>
              <a:tailEnd/>
            </a:ln>
          </p:spPr>
          <p:txBody>
            <a:bodyPr/>
            <a:lstStyle/>
            <a:p>
              <a:endParaRPr lang="en-AU"/>
            </a:p>
          </p:txBody>
        </p:sp>
        <p:sp>
          <p:nvSpPr>
            <p:cNvPr id="7392" name="Freeform 224"/>
            <p:cNvSpPr>
              <a:spLocks/>
            </p:cNvSpPr>
            <p:nvPr/>
          </p:nvSpPr>
          <p:spPr bwMode="auto">
            <a:xfrm>
              <a:off x="1925" y="2976"/>
              <a:ext cx="69" cy="14"/>
            </a:xfrm>
            <a:custGeom>
              <a:avLst/>
              <a:gdLst/>
              <a:ahLst/>
              <a:cxnLst>
                <a:cxn ang="0">
                  <a:pos x="0" y="14"/>
                </a:cxn>
                <a:cxn ang="0">
                  <a:pos x="33" y="11"/>
                </a:cxn>
                <a:cxn ang="0">
                  <a:pos x="69" y="0"/>
                </a:cxn>
              </a:cxnLst>
              <a:rect l="0" t="0" r="r" b="b"/>
              <a:pathLst>
                <a:path w="69" h="14">
                  <a:moveTo>
                    <a:pt x="0" y="14"/>
                  </a:moveTo>
                  <a:lnTo>
                    <a:pt x="33" y="11"/>
                  </a:lnTo>
                  <a:lnTo>
                    <a:pt x="69" y="0"/>
                  </a:lnTo>
                </a:path>
              </a:pathLst>
            </a:custGeom>
            <a:noFill/>
            <a:ln w="57150">
              <a:solidFill>
                <a:srgbClr val="008000"/>
              </a:solidFill>
              <a:prstDash val="solid"/>
              <a:round/>
              <a:headEnd/>
              <a:tailEnd/>
            </a:ln>
          </p:spPr>
          <p:txBody>
            <a:bodyPr/>
            <a:lstStyle/>
            <a:p>
              <a:endParaRPr lang="en-AU"/>
            </a:p>
          </p:txBody>
        </p:sp>
        <p:sp>
          <p:nvSpPr>
            <p:cNvPr id="7393" name="Freeform 225"/>
            <p:cNvSpPr>
              <a:spLocks/>
            </p:cNvSpPr>
            <p:nvPr/>
          </p:nvSpPr>
          <p:spPr bwMode="auto">
            <a:xfrm>
              <a:off x="1994" y="2940"/>
              <a:ext cx="70" cy="36"/>
            </a:xfrm>
            <a:custGeom>
              <a:avLst/>
              <a:gdLst/>
              <a:ahLst/>
              <a:cxnLst>
                <a:cxn ang="0">
                  <a:pos x="0" y="36"/>
                </a:cxn>
                <a:cxn ang="0">
                  <a:pos x="34" y="22"/>
                </a:cxn>
                <a:cxn ang="0">
                  <a:pos x="70" y="0"/>
                </a:cxn>
              </a:cxnLst>
              <a:rect l="0" t="0" r="r" b="b"/>
              <a:pathLst>
                <a:path w="70" h="36">
                  <a:moveTo>
                    <a:pt x="0" y="36"/>
                  </a:moveTo>
                  <a:lnTo>
                    <a:pt x="34" y="22"/>
                  </a:lnTo>
                  <a:lnTo>
                    <a:pt x="70" y="0"/>
                  </a:lnTo>
                </a:path>
              </a:pathLst>
            </a:custGeom>
            <a:noFill/>
            <a:ln w="57150">
              <a:solidFill>
                <a:srgbClr val="008000"/>
              </a:solidFill>
              <a:prstDash val="solid"/>
              <a:round/>
              <a:headEnd/>
              <a:tailEnd/>
            </a:ln>
          </p:spPr>
          <p:txBody>
            <a:bodyPr/>
            <a:lstStyle/>
            <a:p>
              <a:endParaRPr lang="en-AU"/>
            </a:p>
          </p:txBody>
        </p:sp>
        <p:sp>
          <p:nvSpPr>
            <p:cNvPr id="7394" name="Freeform 226"/>
            <p:cNvSpPr>
              <a:spLocks/>
            </p:cNvSpPr>
            <p:nvPr/>
          </p:nvSpPr>
          <p:spPr bwMode="auto">
            <a:xfrm>
              <a:off x="2064" y="2878"/>
              <a:ext cx="70" cy="62"/>
            </a:xfrm>
            <a:custGeom>
              <a:avLst/>
              <a:gdLst/>
              <a:ahLst/>
              <a:cxnLst>
                <a:cxn ang="0">
                  <a:pos x="0" y="62"/>
                </a:cxn>
                <a:cxn ang="0">
                  <a:pos x="34" y="34"/>
                </a:cxn>
                <a:cxn ang="0">
                  <a:pos x="70" y="0"/>
                </a:cxn>
              </a:cxnLst>
              <a:rect l="0" t="0" r="r" b="b"/>
              <a:pathLst>
                <a:path w="70" h="62">
                  <a:moveTo>
                    <a:pt x="0" y="62"/>
                  </a:moveTo>
                  <a:lnTo>
                    <a:pt x="34" y="34"/>
                  </a:lnTo>
                  <a:lnTo>
                    <a:pt x="70" y="0"/>
                  </a:lnTo>
                </a:path>
              </a:pathLst>
            </a:custGeom>
            <a:noFill/>
            <a:ln w="57150">
              <a:solidFill>
                <a:srgbClr val="008000"/>
              </a:solidFill>
              <a:prstDash val="solid"/>
              <a:round/>
              <a:headEnd/>
              <a:tailEnd/>
            </a:ln>
          </p:spPr>
          <p:txBody>
            <a:bodyPr/>
            <a:lstStyle/>
            <a:p>
              <a:endParaRPr lang="en-AU"/>
            </a:p>
          </p:txBody>
        </p:sp>
        <p:sp>
          <p:nvSpPr>
            <p:cNvPr id="7395" name="Freeform 227"/>
            <p:cNvSpPr>
              <a:spLocks/>
            </p:cNvSpPr>
            <p:nvPr/>
          </p:nvSpPr>
          <p:spPr bwMode="auto">
            <a:xfrm>
              <a:off x="2134" y="2792"/>
              <a:ext cx="70" cy="86"/>
            </a:xfrm>
            <a:custGeom>
              <a:avLst/>
              <a:gdLst/>
              <a:ahLst/>
              <a:cxnLst>
                <a:cxn ang="0">
                  <a:pos x="0" y="86"/>
                </a:cxn>
                <a:cxn ang="0">
                  <a:pos x="17" y="67"/>
                </a:cxn>
                <a:cxn ang="0">
                  <a:pos x="34" y="44"/>
                </a:cxn>
                <a:cxn ang="0">
                  <a:pos x="70" y="0"/>
                </a:cxn>
              </a:cxnLst>
              <a:rect l="0" t="0" r="r" b="b"/>
              <a:pathLst>
                <a:path w="70" h="86">
                  <a:moveTo>
                    <a:pt x="0" y="86"/>
                  </a:moveTo>
                  <a:lnTo>
                    <a:pt x="17" y="67"/>
                  </a:lnTo>
                  <a:lnTo>
                    <a:pt x="34" y="44"/>
                  </a:lnTo>
                  <a:lnTo>
                    <a:pt x="70" y="0"/>
                  </a:lnTo>
                </a:path>
              </a:pathLst>
            </a:custGeom>
            <a:noFill/>
            <a:ln w="57150">
              <a:solidFill>
                <a:srgbClr val="008000"/>
              </a:solidFill>
              <a:prstDash val="solid"/>
              <a:round/>
              <a:headEnd/>
              <a:tailEnd/>
            </a:ln>
          </p:spPr>
          <p:txBody>
            <a:bodyPr/>
            <a:lstStyle/>
            <a:p>
              <a:endParaRPr lang="en-AU"/>
            </a:p>
          </p:txBody>
        </p:sp>
        <p:sp>
          <p:nvSpPr>
            <p:cNvPr id="7396" name="Freeform 228"/>
            <p:cNvSpPr>
              <a:spLocks/>
            </p:cNvSpPr>
            <p:nvPr/>
          </p:nvSpPr>
          <p:spPr bwMode="auto">
            <a:xfrm>
              <a:off x="2204" y="2688"/>
              <a:ext cx="70" cy="104"/>
            </a:xfrm>
            <a:custGeom>
              <a:avLst/>
              <a:gdLst/>
              <a:ahLst/>
              <a:cxnLst>
                <a:cxn ang="0">
                  <a:pos x="0" y="104"/>
                </a:cxn>
                <a:cxn ang="0">
                  <a:pos x="34" y="53"/>
                </a:cxn>
                <a:cxn ang="0">
                  <a:pos x="70" y="0"/>
                </a:cxn>
              </a:cxnLst>
              <a:rect l="0" t="0" r="r" b="b"/>
              <a:pathLst>
                <a:path w="70" h="104">
                  <a:moveTo>
                    <a:pt x="0" y="104"/>
                  </a:moveTo>
                  <a:lnTo>
                    <a:pt x="34" y="53"/>
                  </a:lnTo>
                  <a:lnTo>
                    <a:pt x="70" y="0"/>
                  </a:lnTo>
                </a:path>
              </a:pathLst>
            </a:custGeom>
            <a:noFill/>
            <a:ln w="57150">
              <a:solidFill>
                <a:srgbClr val="008000"/>
              </a:solidFill>
              <a:prstDash val="solid"/>
              <a:round/>
              <a:headEnd/>
              <a:tailEnd/>
            </a:ln>
          </p:spPr>
          <p:txBody>
            <a:bodyPr/>
            <a:lstStyle/>
            <a:p>
              <a:endParaRPr lang="en-AU"/>
            </a:p>
          </p:txBody>
        </p:sp>
        <p:sp>
          <p:nvSpPr>
            <p:cNvPr id="7397" name="Freeform 229"/>
            <p:cNvSpPr>
              <a:spLocks/>
            </p:cNvSpPr>
            <p:nvPr/>
          </p:nvSpPr>
          <p:spPr bwMode="auto">
            <a:xfrm>
              <a:off x="2274" y="2571"/>
              <a:ext cx="70" cy="117"/>
            </a:xfrm>
            <a:custGeom>
              <a:avLst/>
              <a:gdLst/>
              <a:ahLst/>
              <a:cxnLst>
                <a:cxn ang="0">
                  <a:pos x="0" y="117"/>
                </a:cxn>
                <a:cxn ang="0">
                  <a:pos x="33" y="61"/>
                </a:cxn>
                <a:cxn ang="0">
                  <a:pos x="70" y="0"/>
                </a:cxn>
              </a:cxnLst>
              <a:rect l="0" t="0" r="r" b="b"/>
              <a:pathLst>
                <a:path w="70" h="117">
                  <a:moveTo>
                    <a:pt x="0" y="117"/>
                  </a:moveTo>
                  <a:lnTo>
                    <a:pt x="33" y="61"/>
                  </a:lnTo>
                  <a:lnTo>
                    <a:pt x="70" y="0"/>
                  </a:lnTo>
                </a:path>
              </a:pathLst>
            </a:custGeom>
            <a:noFill/>
            <a:ln w="57150">
              <a:solidFill>
                <a:srgbClr val="008000"/>
              </a:solidFill>
              <a:prstDash val="solid"/>
              <a:round/>
              <a:headEnd/>
              <a:tailEnd/>
            </a:ln>
          </p:spPr>
          <p:txBody>
            <a:bodyPr/>
            <a:lstStyle/>
            <a:p>
              <a:endParaRPr lang="en-AU"/>
            </a:p>
          </p:txBody>
        </p:sp>
        <p:sp>
          <p:nvSpPr>
            <p:cNvPr id="7398" name="Freeform 230"/>
            <p:cNvSpPr>
              <a:spLocks/>
            </p:cNvSpPr>
            <p:nvPr/>
          </p:nvSpPr>
          <p:spPr bwMode="auto">
            <a:xfrm>
              <a:off x="2344" y="2436"/>
              <a:ext cx="70" cy="135"/>
            </a:xfrm>
            <a:custGeom>
              <a:avLst/>
              <a:gdLst/>
              <a:ahLst/>
              <a:cxnLst>
                <a:cxn ang="0">
                  <a:pos x="0" y="135"/>
                </a:cxn>
                <a:cxn ang="0">
                  <a:pos x="33" y="70"/>
                </a:cxn>
                <a:cxn ang="0">
                  <a:pos x="70" y="0"/>
                </a:cxn>
              </a:cxnLst>
              <a:rect l="0" t="0" r="r" b="b"/>
              <a:pathLst>
                <a:path w="70" h="135">
                  <a:moveTo>
                    <a:pt x="0" y="135"/>
                  </a:moveTo>
                  <a:lnTo>
                    <a:pt x="33" y="70"/>
                  </a:lnTo>
                  <a:lnTo>
                    <a:pt x="70" y="0"/>
                  </a:lnTo>
                </a:path>
              </a:pathLst>
            </a:custGeom>
            <a:noFill/>
            <a:ln w="57150">
              <a:solidFill>
                <a:srgbClr val="008000"/>
              </a:solidFill>
              <a:prstDash val="solid"/>
              <a:round/>
              <a:headEnd/>
              <a:tailEnd/>
            </a:ln>
          </p:spPr>
          <p:txBody>
            <a:bodyPr/>
            <a:lstStyle/>
            <a:p>
              <a:endParaRPr lang="en-AU"/>
            </a:p>
          </p:txBody>
        </p:sp>
        <p:sp>
          <p:nvSpPr>
            <p:cNvPr id="7399" name="Freeform 231"/>
            <p:cNvSpPr>
              <a:spLocks/>
            </p:cNvSpPr>
            <p:nvPr/>
          </p:nvSpPr>
          <p:spPr bwMode="auto">
            <a:xfrm>
              <a:off x="2414" y="2294"/>
              <a:ext cx="69" cy="142"/>
            </a:xfrm>
            <a:custGeom>
              <a:avLst/>
              <a:gdLst/>
              <a:ahLst/>
              <a:cxnLst>
                <a:cxn ang="0">
                  <a:pos x="0" y="142"/>
                </a:cxn>
                <a:cxn ang="0">
                  <a:pos x="33" y="73"/>
                </a:cxn>
                <a:cxn ang="0">
                  <a:pos x="69" y="0"/>
                </a:cxn>
              </a:cxnLst>
              <a:rect l="0" t="0" r="r" b="b"/>
              <a:pathLst>
                <a:path w="69" h="142">
                  <a:moveTo>
                    <a:pt x="0" y="142"/>
                  </a:moveTo>
                  <a:lnTo>
                    <a:pt x="33" y="73"/>
                  </a:lnTo>
                  <a:lnTo>
                    <a:pt x="69" y="0"/>
                  </a:lnTo>
                </a:path>
              </a:pathLst>
            </a:custGeom>
            <a:noFill/>
            <a:ln w="57150">
              <a:solidFill>
                <a:srgbClr val="008000"/>
              </a:solidFill>
              <a:prstDash val="solid"/>
              <a:round/>
              <a:headEnd/>
              <a:tailEnd/>
            </a:ln>
          </p:spPr>
          <p:txBody>
            <a:bodyPr/>
            <a:lstStyle/>
            <a:p>
              <a:endParaRPr lang="en-AU"/>
            </a:p>
          </p:txBody>
        </p:sp>
        <p:sp>
          <p:nvSpPr>
            <p:cNvPr id="7400" name="Line 232"/>
            <p:cNvSpPr>
              <a:spLocks noChangeShapeType="1"/>
            </p:cNvSpPr>
            <p:nvPr/>
          </p:nvSpPr>
          <p:spPr bwMode="auto">
            <a:xfrm flipV="1">
              <a:off x="2483" y="2149"/>
              <a:ext cx="70" cy="145"/>
            </a:xfrm>
            <a:prstGeom prst="line">
              <a:avLst/>
            </a:prstGeom>
            <a:noFill/>
            <a:ln w="57150">
              <a:solidFill>
                <a:srgbClr val="008000"/>
              </a:solidFill>
              <a:round/>
              <a:headEnd/>
              <a:tailEnd/>
            </a:ln>
          </p:spPr>
          <p:txBody>
            <a:bodyPr/>
            <a:lstStyle/>
            <a:p>
              <a:endParaRPr lang="en-AU"/>
            </a:p>
          </p:txBody>
        </p:sp>
      </p:grpSp>
      <p:grpSp>
        <p:nvGrpSpPr>
          <p:cNvPr id="3" name="Group 273"/>
          <p:cNvGrpSpPr>
            <a:grpSpLocks/>
          </p:cNvGrpSpPr>
          <p:nvPr/>
        </p:nvGrpSpPr>
        <p:grpSpPr bwMode="auto">
          <a:xfrm>
            <a:off x="228600" y="2543175"/>
            <a:ext cx="4343400" cy="1952625"/>
            <a:chOff x="2067" y="403"/>
            <a:chExt cx="2880" cy="1230"/>
          </a:xfrm>
        </p:grpSpPr>
        <p:sp>
          <p:nvSpPr>
            <p:cNvPr id="7403" name="Rectangle 235"/>
            <p:cNvSpPr>
              <a:spLocks noChangeArrowheads="1"/>
            </p:cNvSpPr>
            <p:nvPr/>
          </p:nvSpPr>
          <p:spPr bwMode="auto">
            <a:xfrm>
              <a:off x="2067" y="403"/>
              <a:ext cx="2880" cy="1230"/>
            </a:xfrm>
            <a:prstGeom prst="rect">
              <a:avLst/>
            </a:prstGeom>
            <a:solidFill>
              <a:srgbClr val="FFFFFF">
                <a:alpha val="50000"/>
              </a:srgbClr>
            </a:solidFill>
            <a:ln w="9525">
              <a:noFill/>
              <a:miter lim="800000"/>
              <a:headEnd/>
              <a:tailEnd/>
            </a:ln>
          </p:spPr>
          <p:txBody>
            <a:bodyPr/>
            <a:lstStyle/>
            <a:p>
              <a:endParaRPr lang="en-AU"/>
            </a:p>
          </p:txBody>
        </p:sp>
        <p:sp>
          <p:nvSpPr>
            <p:cNvPr id="7404" name="Freeform 236"/>
            <p:cNvSpPr>
              <a:spLocks/>
            </p:cNvSpPr>
            <p:nvPr/>
          </p:nvSpPr>
          <p:spPr bwMode="auto">
            <a:xfrm>
              <a:off x="2067" y="787"/>
              <a:ext cx="72" cy="232"/>
            </a:xfrm>
            <a:custGeom>
              <a:avLst/>
              <a:gdLst/>
              <a:ahLst/>
              <a:cxnLst>
                <a:cxn ang="0">
                  <a:pos x="0" y="232"/>
                </a:cxn>
                <a:cxn ang="0">
                  <a:pos x="15" y="172"/>
                </a:cxn>
                <a:cxn ang="0">
                  <a:pos x="31" y="112"/>
                </a:cxn>
                <a:cxn ang="0">
                  <a:pos x="49" y="53"/>
                </a:cxn>
                <a:cxn ang="0">
                  <a:pos x="56" y="25"/>
                </a:cxn>
                <a:cxn ang="0">
                  <a:pos x="64" y="0"/>
                </a:cxn>
              </a:cxnLst>
              <a:rect l="0" t="0" r="r" b="b"/>
              <a:pathLst>
                <a:path w="64" h="232">
                  <a:moveTo>
                    <a:pt x="0" y="232"/>
                  </a:moveTo>
                  <a:lnTo>
                    <a:pt x="15" y="172"/>
                  </a:lnTo>
                  <a:lnTo>
                    <a:pt x="31" y="112"/>
                  </a:lnTo>
                  <a:lnTo>
                    <a:pt x="49" y="53"/>
                  </a:lnTo>
                  <a:lnTo>
                    <a:pt x="56" y="25"/>
                  </a:lnTo>
                  <a:lnTo>
                    <a:pt x="64" y="0"/>
                  </a:lnTo>
                </a:path>
              </a:pathLst>
            </a:custGeom>
            <a:noFill/>
            <a:ln w="12700">
              <a:solidFill>
                <a:srgbClr val="3366FF"/>
              </a:solidFill>
              <a:prstDash val="solid"/>
              <a:round/>
              <a:headEnd/>
              <a:tailEnd/>
            </a:ln>
          </p:spPr>
          <p:txBody>
            <a:bodyPr/>
            <a:lstStyle/>
            <a:p>
              <a:endParaRPr lang="en-AU"/>
            </a:p>
          </p:txBody>
        </p:sp>
        <p:sp>
          <p:nvSpPr>
            <p:cNvPr id="7405" name="Freeform 237"/>
            <p:cNvSpPr>
              <a:spLocks/>
            </p:cNvSpPr>
            <p:nvPr/>
          </p:nvSpPr>
          <p:spPr bwMode="auto">
            <a:xfrm>
              <a:off x="2139" y="618"/>
              <a:ext cx="73" cy="169"/>
            </a:xfrm>
            <a:custGeom>
              <a:avLst/>
              <a:gdLst/>
              <a:ahLst/>
              <a:cxnLst>
                <a:cxn ang="0">
                  <a:pos x="0" y="169"/>
                </a:cxn>
                <a:cxn ang="0">
                  <a:pos x="15" y="119"/>
                </a:cxn>
                <a:cxn ang="0">
                  <a:pos x="23" y="95"/>
                </a:cxn>
                <a:cxn ang="0">
                  <a:pos x="30" y="73"/>
                </a:cxn>
                <a:cxn ang="0">
                  <a:pos x="41" y="53"/>
                </a:cxn>
                <a:cxn ang="0">
                  <a:pos x="48" y="32"/>
                </a:cxn>
                <a:cxn ang="0">
                  <a:pos x="56" y="15"/>
                </a:cxn>
                <a:cxn ang="0">
                  <a:pos x="64" y="0"/>
                </a:cxn>
              </a:cxnLst>
              <a:rect l="0" t="0" r="r" b="b"/>
              <a:pathLst>
                <a:path w="64" h="169">
                  <a:moveTo>
                    <a:pt x="0" y="169"/>
                  </a:moveTo>
                  <a:lnTo>
                    <a:pt x="15" y="119"/>
                  </a:lnTo>
                  <a:lnTo>
                    <a:pt x="23" y="95"/>
                  </a:lnTo>
                  <a:lnTo>
                    <a:pt x="30" y="73"/>
                  </a:lnTo>
                  <a:lnTo>
                    <a:pt x="41" y="53"/>
                  </a:lnTo>
                  <a:lnTo>
                    <a:pt x="48" y="32"/>
                  </a:lnTo>
                  <a:lnTo>
                    <a:pt x="56" y="15"/>
                  </a:lnTo>
                  <a:lnTo>
                    <a:pt x="64" y="0"/>
                  </a:lnTo>
                </a:path>
              </a:pathLst>
            </a:custGeom>
            <a:noFill/>
            <a:ln w="12700">
              <a:solidFill>
                <a:srgbClr val="3366FF"/>
              </a:solidFill>
              <a:prstDash val="solid"/>
              <a:round/>
              <a:headEnd/>
              <a:tailEnd/>
            </a:ln>
          </p:spPr>
          <p:txBody>
            <a:bodyPr/>
            <a:lstStyle/>
            <a:p>
              <a:endParaRPr lang="en-AU"/>
            </a:p>
          </p:txBody>
        </p:sp>
        <p:sp>
          <p:nvSpPr>
            <p:cNvPr id="7406" name="Freeform 238"/>
            <p:cNvSpPr>
              <a:spLocks/>
            </p:cNvSpPr>
            <p:nvPr/>
          </p:nvSpPr>
          <p:spPr bwMode="auto">
            <a:xfrm>
              <a:off x="2212" y="556"/>
              <a:ext cx="71" cy="62"/>
            </a:xfrm>
            <a:custGeom>
              <a:avLst/>
              <a:gdLst/>
              <a:ahLst/>
              <a:cxnLst>
                <a:cxn ang="0">
                  <a:pos x="0" y="62"/>
                </a:cxn>
                <a:cxn ang="0">
                  <a:pos x="15" y="38"/>
                </a:cxn>
                <a:cxn ang="0">
                  <a:pos x="22" y="28"/>
                </a:cxn>
                <a:cxn ang="0">
                  <a:pos x="30" y="17"/>
                </a:cxn>
                <a:cxn ang="0">
                  <a:pos x="40" y="10"/>
                </a:cxn>
                <a:cxn ang="0">
                  <a:pos x="48" y="5"/>
                </a:cxn>
                <a:cxn ang="0">
                  <a:pos x="56" y="2"/>
                </a:cxn>
                <a:cxn ang="0">
                  <a:pos x="63" y="0"/>
                </a:cxn>
              </a:cxnLst>
              <a:rect l="0" t="0" r="r" b="b"/>
              <a:pathLst>
                <a:path w="63" h="62">
                  <a:moveTo>
                    <a:pt x="0" y="62"/>
                  </a:moveTo>
                  <a:lnTo>
                    <a:pt x="15" y="38"/>
                  </a:lnTo>
                  <a:lnTo>
                    <a:pt x="22" y="28"/>
                  </a:lnTo>
                  <a:lnTo>
                    <a:pt x="30" y="17"/>
                  </a:lnTo>
                  <a:lnTo>
                    <a:pt x="40" y="10"/>
                  </a:lnTo>
                  <a:lnTo>
                    <a:pt x="48" y="5"/>
                  </a:lnTo>
                  <a:lnTo>
                    <a:pt x="56" y="2"/>
                  </a:lnTo>
                  <a:lnTo>
                    <a:pt x="63" y="0"/>
                  </a:lnTo>
                </a:path>
              </a:pathLst>
            </a:custGeom>
            <a:noFill/>
            <a:ln w="12700">
              <a:solidFill>
                <a:srgbClr val="3366FF"/>
              </a:solidFill>
              <a:prstDash val="solid"/>
              <a:round/>
              <a:headEnd/>
              <a:tailEnd/>
            </a:ln>
          </p:spPr>
          <p:txBody>
            <a:bodyPr/>
            <a:lstStyle/>
            <a:p>
              <a:endParaRPr lang="en-AU"/>
            </a:p>
          </p:txBody>
        </p:sp>
        <p:sp>
          <p:nvSpPr>
            <p:cNvPr id="7407" name="Freeform 239"/>
            <p:cNvSpPr>
              <a:spLocks/>
            </p:cNvSpPr>
            <p:nvPr/>
          </p:nvSpPr>
          <p:spPr bwMode="auto">
            <a:xfrm>
              <a:off x="2283" y="556"/>
              <a:ext cx="72" cy="62"/>
            </a:xfrm>
            <a:custGeom>
              <a:avLst/>
              <a:gdLst/>
              <a:ahLst/>
              <a:cxnLst>
                <a:cxn ang="0">
                  <a:pos x="0" y="0"/>
                </a:cxn>
                <a:cxn ang="0">
                  <a:pos x="8" y="2"/>
                </a:cxn>
                <a:cxn ang="0">
                  <a:pos x="16" y="5"/>
                </a:cxn>
                <a:cxn ang="0">
                  <a:pos x="23" y="10"/>
                </a:cxn>
                <a:cxn ang="0">
                  <a:pos x="31" y="17"/>
                </a:cxn>
                <a:cxn ang="0">
                  <a:pos x="41" y="28"/>
                </a:cxn>
                <a:cxn ang="0">
                  <a:pos x="49" y="38"/>
                </a:cxn>
                <a:cxn ang="0">
                  <a:pos x="64" y="62"/>
                </a:cxn>
              </a:cxnLst>
              <a:rect l="0" t="0" r="r" b="b"/>
              <a:pathLst>
                <a:path w="64" h="62">
                  <a:moveTo>
                    <a:pt x="0" y="0"/>
                  </a:moveTo>
                  <a:lnTo>
                    <a:pt x="8" y="2"/>
                  </a:lnTo>
                  <a:lnTo>
                    <a:pt x="16" y="5"/>
                  </a:lnTo>
                  <a:lnTo>
                    <a:pt x="23" y="10"/>
                  </a:lnTo>
                  <a:lnTo>
                    <a:pt x="31" y="17"/>
                  </a:lnTo>
                  <a:lnTo>
                    <a:pt x="41" y="28"/>
                  </a:lnTo>
                  <a:lnTo>
                    <a:pt x="49" y="38"/>
                  </a:lnTo>
                  <a:lnTo>
                    <a:pt x="64" y="62"/>
                  </a:lnTo>
                </a:path>
              </a:pathLst>
            </a:custGeom>
            <a:noFill/>
            <a:ln w="12700">
              <a:solidFill>
                <a:srgbClr val="3366FF"/>
              </a:solidFill>
              <a:prstDash val="solid"/>
              <a:round/>
              <a:headEnd/>
              <a:tailEnd/>
            </a:ln>
          </p:spPr>
          <p:txBody>
            <a:bodyPr/>
            <a:lstStyle/>
            <a:p>
              <a:endParaRPr lang="en-AU"/>
            </a:p>
          </p:txBody>
        </p:sp>
        <p:sp>
          <p:nvSpPr>
            <p:cNvPr id="7408" name="Freeform 240"/>
            <p:cNvSpPr>
              <a:spLocks/>
            </p:cNvSpPr>
            <p:nvPr/>
          </p:nvSpPr>
          <p:spPr bwMode="auto">
            <a:xfrm>
              <a:off x="2355" y="618"/>
              <a:ext cx="72" cy="169"/>
            </a:xfrm>
            <a:custGeom>
              <a:avLst/>
              <a:gdLst/>
              <a:ahLst/>
              <a:cxnLst>
                <a:cxn ang="0">
                  <a:pos x="0" y="0"/>
                </a:cxn>
                <a:cxn ang="0">
                  <a:pos x="8" y="15"/>
                </a:cxn>
                <a:cxn ang="0">
                  <a:pos x="15" y="32"/>
                </a:cxn>
                <a:cxn ang="0">
                  <a:pos x="23" y="53"/>
                </a:cxn>
                <a:cxn ang="0">
                  <a:pos x="30" y="73"/>
                </a:cxn>
                <a:cxn ang="0">
                  <a:pos x="41" y="95"/>
                </a:cxn>
                <a:cxn ang="0">
                  <a:pos x="48" y="119"/>
                </a:cxn>
                <a:cxn ang="0">
                  <a:pos x="64" y="169"/>
                </a:cxn>
              </a:cxnLst>
              <a:rect l="0" t="0" r="r" b="b"/>
              <a:pathLst>
                <a:path w="64" h="169">
                  <a:moveTo>
                    <a:pt x="0" y="0"/>
                  </a:moveTo>
                  <a:lnTo>
                    <a:pt x="8" y="15"/>
                  </a:lnTo>
                  <a:lnTo>
                    <a:pt x="15" y="32"/>
                  </a:lnTo>
                  <a:lnTo>
                    <a:pt x="23" y="53"/>
                  </a:lnTo>
                  <a:lnTo>
                    <a:pt x="30" y="73"/>
                  </a:lnTo>
                  <a:lnTo>
                    <a:pt x="41" y="95"/>
                  </a:lnTo>
                  <a:lnTo>
                    <a:pt x="48" y="119"/>
                  </a:lnTo>
                  <a:lnTo>
                    <a:pt x="64" y="169"/>
                  </a:lnTo>
                </a:path>
              </a:pathLst>
            </a:custGeom>
            <a:noFill/>
            <a:ln w="12700">
              <a:solidFill>
                <a:srgbClr val="3366FF"/>
              </a:solidFill>
              <a:prstDash val="solid"/>
              <a:round/>
              <a:headEnd/>
              <a:tailEnd/>
            </a:ln>
          </p:spPr>
          <p:txBody>
            <a:bodyPr/>
            <a:lstStyle/>
            <a:p>
              <a:endParaRPr lang="en-AU"/>
            </a:p>
          </p:txBody>
        </p:sp>
        <p:sp>
          <p:nvSpPr>
            <p:cNvPr id="7409" name="Freeform 241"/>
            <p:cNvSpPr>
              <a:spLocks/>
            </p:cNvSpPr>
            <p:nvPr/>
          </p:nvSpPr>
          <p:spPr bwMode="auto">
            <a:xfrm>
              <a:off x="2427" y="787"/>
              <a:ext cx="71" cy="232"/>
            </a:xfrm>
            <a:custGeom>
              <a:avLst/>
              <a:gdLst/>
              <a:ahLst/>
              <a:cxnLst>
                <a:cxn ang="0">
                  <a:pos x="0" y="0"/>
                </a:cxn>
                <a:cxn ang="0">
                  <a:pos x="7" y="25"/>
                </a:cxn>
                <a:cxn ang="0">
                  <a:pos x="15" y="53"/>
                </a:cxn>
                <a:cxn ang="0">
                  <a:pos x="30" y="112"/>
                </a:cxn>
                <a:cxn ang="0">
                  <a:pos x="48" y="172"/>
                </a:cxn>
                <a:cxn ang="0">
                  <a:pos x="63" y="232"/>
                </a:cxn>
              </a:cxnLst>
              <a:rect l="0" t="0" r="r" b="b"/>
              <a:pathLst>
                <a:path w="63" h="232">
                  <a:moveTo>
                    <a:pt x="0" y="0"/>
                  </a:moveTo>
                  <a:lnTo>
                    <a:pt x="7" y="25"/>
                  </a:lnTo>
                  <a:lnTo>
                    <a:pt x="15" y="53"/>
                  </a:lnTo>
                  <a:lnTo>
                    <a:pt x="30" y="112"/>
                  </a:lnTo>
                  <a:lnTo>
                    <a:pt x="48" y="172"/>
                  </a:lnTo>
                  <a:lnTo>
                    <a:pt x="63" y="232"/>
                  </a:lnTo>
                </a:path>
              </a:pathLst>
            </a:custGeom>
            <a:noFill/>
            <a:ln w="12700">
              <a:solidFill>
                <a:srgbClr val="3366FF"/>
              </a:solidFill>
              <a:prstDash val="solid"/>
              <a:round/>
              <a:headEnd/>
              <a:tailEnd/>
            </a:ln>
          </p:spPr>
          <p:txBody>
            <a:bodyPr/>
            <a:lstStyle/>
            <a:p>
              <a:endParaRPr lang="en-AU"/>
            </a:p>
          </p:txBody>
        </p:sp>
        <p:sp>
          <p:nvSpPr>
            <p:cNvPr id="7410" name="Freeform 242"/>
            <p:cNvSpPr>
              <a:spLocks/>
            </p:cNvSpPr>
            <p:nvPr/>
          </p:nvSpPr>
          <p:spPr bwMode="auto">
            <a:xfrm>
              <a:off x="2498" y="1019"/>
              <a:ext cx="73" cy="230"/>
            </a:xfrm>
            <a:custGeom>
              <a:avLst/>
              <a:gdLst/>
              <a:ahLst/>
              <a:cxnLst>
                <a:cxn ang="0">
                  <a:pos x="0" y="0"/>
                </a:cxn>
                <a:cxn ang="0">
                  <a:pos x="16" y="59"/>
                </a:cxn>
                <a:cxn ang="0">
                  <a:pos x="31" y="119"/>
                </a:cxn>
                <a:cxn ang="0">
                  <a:pos x="49" y="177"/>
                </a:cxn>
                <a:cxn ang="0">
                  <a:pos x="56" y="205"/>
                </a:cxn>
                <a:cxn ang="0">
                  <a:pos x="64" y="230"/>
                </a:cxn>
              </a:cxnLst>
              <a:rect l="0" t="0" r="r" b="b"/>
              <a:pathLst>
                <a:path w="64" h="230">
                  <a:moveTo>
                    <a:pt x="0" y="0"/>
                  </a:moveTo>
                  <a:lnTo>
                    <a:pt x="16" y="59"/>
                  </a:lnTo>
                  <a:lnTo>
                    <a:pt x="31" y="119"/>
                  </a:lnTo>
                  <a:lnTo>
                    <a:pt x="49" y="177"/>
                  </a:lnTo>
                  <a:lnTo>
                    <a:pt x="56" y="205"/>
                  </a:lnTo>
                  <a:lnTo>
                    <a:pt x="64" y="230"/>
                  </a:lnTo>
                </a:path>
              </a:pathLst>
            </a:custGeom>
            <a:noFill/>
            <a:ln w="12700">
              <a:solidFill>
                <a:srgbClr val="3366FF"/>
              </a:solidFill>
              <a:prstDash val="solid"/>
              <a:round/>
              <a:headEnd/>
              <a:tailEnd/>
            </a:ln>
          </p:spPr>
          <p:txBody>
            <a:bodyPr/>
            <a:lstStyle/>
            <a:p>
              <a:endParaRPr lang="en-AU"/>
            </a:p>
          </p:txBody>
        </p:sp>
        <p:sp>
          <p:nvSpPr>
            <p:cNvPr id="7411" name="Freeform 243"/>
            <p:cNvSpPr>
              <a:spLocks/>
            </p:cNvSpPr>
            <p:nvPr/>
          </p:nvSpPr>
          <p:spPr bwMode="auto">
            <a:xfrm>
              <a:off x="2571" y="1249"/>
              <a:ext cx="72" cy="169"/>
            </a:xfrm>
            <a:custGeom>
              <a:avLst/>
              <a:gdLst/>
              <a:ahLst/>
              <a:cxnLst>
                <a:cxn ang="0">
                  <a:pos x="0" y="0"/>
                </a:cxn>
                <a:cxn ang="0">
                  <a:pos x="15" y="50"/>
                </a:cxn>
                <a:cxn ang="0">
                  <a:pos x="23" y="73"/>
                </a:cxn>
                <a:cxn ang="0">
                  <a:pos x="31" y="96"/>
                </a:cxn>
                <a:cxn ang="0">
                  <a:pos x="41" y="116"/>
                </a:cxn>
                <a:cxn ang="0">
                  <a:pos x="48" y="137"/>
                </a:cxn>
                <a:cxn ang="0">
                  <a:pos x="56" y="154"/>
                </a:cxn>
                <a:cxn ang="0">
                  <a:pos x="64" y="169"/>
                </a:cxn>
              </a:cxnLst>
              <a:rect l="0" t="0" r="r" b="b"/>
              <a:pathLst>
                <a:path w="64" h="169">
                  <a:moveTo>
                    <a:pt x="0" y="0"/>
                  </a:moveTo>
                  <a:lnTo>
                    <a:pt x="15" y="50"/>
                  </a:lnTo>
                  <a:lnTo>
                    <a:pt x="23" y="73"/>
                  </a:lnTo>
                  <a:lnTo>
                    <a:pt x="31" y="96"/>
                  </a:lnTo>
                  <a:lnTo>
                    <a:pt x="41" y="116"/>
                  </a:lnTo>
                  <a:lnTo>
                    <a:pt x="48" y="137"/>
                  </a:lnTo>
                  <a:lnTo>
                    <a:pt x="56" y="154"/>
                  </a:lnTo>
                  <a:lnTo>
                    <a:pt x="64" y="169"/>
                  </a:lnTo>
                </a:path>
              </a:pathLst>
            </a:custGeom>
            <a:noFill/>
            <a:ln w="12700">
              <a:solidFill>
                <a:srgbClr val="3366FF"/>
              </a:solidFill>
              <a:prstDash val="solid"/>
              <a:round/>
              <a:headEnd/>
              <a:tailEnd/>
            </a:ln>
          </p:spPr>
          <p:txBody>
            <a:bodyPr/>
            <a:lstStyle/>
            <a:p>
              <a:endParaRPr lang="en-AU"/>
            </a:p>
          </p:txBody>
        </p:sp>
        <p:sp>
          <p:nvSpPr>
            <p:cNvPr id="7412" name="Freeform 244"/>
            <p:cNvSpPr>
              <a:spLocks/>
            </p:cNvSpPr>
            <p:nvPr/>
          </p:nvSpPr>
          <p:spPr bwMode="auto">
            <a:xfrm>
              <a:off x="2643" y="1418"/>
              <a:ext cx="71" cy="62"/>
            </a:xfrm>
            <a:custGeom>
              <a:avLst/>
              <a:gdLst/>
              <a:ahLst/>
              <a:cxnLst>
                <a:cxn ang="0">
                  <a:pos x="0" y="0"/>
                </a:cxn>
                <a:cxn ang="0">
                  <a:pos x="15" y="24"/>
                </a:cxn>
                <a:cxn ang="0">
                  <a:pos x="23" y="34"/>
                </a:cxn>
                <a:cxn ang="0">
                  <a:pos x="30" y="44"/>
                </a:cxn>
                <a:cxn ang="0">
                  <a:pos x="40" y="51"/>
                </a:cxn>
                <a:cxn ang="0">
                  <a:pos x="48" y="56"/>
                </a:cxn>
                <a:cxn ang="0">
                  <a:pos x="56" y="60"/>
                </a:cxn>
                <a:cxn ang="0">
                  <a:pos x="63" y="62"/>
                </a:cxn>
              </a:cxnLst>
              <a:rect l="0" t="0" r="r" b="b"/>
              <a:pathLst>
                <a:path w="63" h="62">
                  <a:moveTo>
                    <a:pt x="0" y="0"/>
                  </a:moveTo>
                  <a:lnTo>
                    <a:pt x="15" y="24"/>
                  </a:lnTo>
                  <a:lnTo>
                    <a:pt x="23" y="34"/>
                  </a:lnTo>
                  <a:lnTo>
                    <a:pt x="30" y="44"/>
                  </a:lnTo>
                  <a:lnTo>
                    <a:pt x="40" y="51"/>
                  </a:lnTo>
                  <a:lnTo>
                    <a:pt x="48" y="56"/>
                  </a:lnTo>
                  <a:lnTo>
                    <a:pt x="56" y="60"/>
                  </a:lnTo>
                  <a:lnTo>
                    <a:pt x="63" y="62"/>
                  </a:lnTo>
                </a:path>
              </a:pathLst>
            </a:custGeom>
            <a:noFill/>
            <a:ln w="12700">
              <a:solidFill>
                <a:srgbClr val="3366FF"/>
              </a:solidFill>
              <a:prstDash val="solid"/>
              <a:round/>
              <a:headEnd/>
              <a:tailEnd/>
            </a:ln>
          </p:spPr>
          <p:txBody>
            <a:bodyPr/>
            <a:lstStyle/>
            <a:p>
              <a:endParaRPr lang="en-AU"/>
            </a:p>
          </p:txBody>
        </p:sp>
        <p:sp>
          <p:nvSpPr>
            <p:cNvPr id="7413" name="Freeform 245"/>
            <p:cNvSpPr>
              <a:spLocks/>
            </p:cNvSpPr>
            <p:nvPr/>
          </p:nvSpPr>
          <p:spPr bwMode="auto">
            <a:xfrm>
              <a:off x="2714" y="1418"/>
              <a:ext cx="72" cy="62"/>
            </a:xfrm>
            <a:custGeom>
              <a:avLst/>
              <a:gdLst/>
              <a:ahLst/>
              <a:cxnLst>
                <a:cxn ang="0">
                  <a:pos x="0" y="62"/>
                </a:cxn>
                <a:cxn ang="0">
                  <a:pos x="8" y="60"/>
                </a:cxn>
                <a:cxn ang="0">
                  <a:pos x="16" y="56"/>
                </a:cxn>
                <a:cxn ang="0">
                  <a:pos x="23" y="51"/>
                </a:cxn>
                <a:cxn ang="0">
                  <a:pos x="31" y="44"/>
                </a:cxn>
                <a:cxn ang="0">
                  <a:pos x="41" y="34"/>
                </a:cxn>
                <a:cxn ang="0">
                  <a:pos x="49" y="24"/>
                </a:cxn>
                <a:cxn ang="0">
                  <a:pos x="64" y="0"/>
                </a:cxn>
              </a:cxnLst>
              <a:rect l="0" t="0" r="r" b="b"/>
              <a:pathLst>
                <a:path w="64" h="62">
                  <a:moveTo>
                    <a:pt x="0" y="62"/>
                  </a:moveTo>
                  <a:lnTo>
                    <a:pt x="8" y="60"/>
                  </a:lnTo>
                  <a:lnTo>
                    <a:pt x="16" y="56"/>
                  </a:lnTo>
                  <a:lnTo>
                    <a:pt x="23" y="51"/>
                  </a:lnTo>
                  <a:lnTo>
                    <a:pt x="31" y="44"/>
                  </a:lnTo>
                  <a:lnTo>
                    <a:pt x="41" y="34"/>
                  </a:lnTo>
                  <a:lnTo>
                    <a:pt x="49" y="24"/>
                  </a:lnTo>
                  <a:lnTo>
                    <a:pt x="64" y="0"/>
                  </a:lnTo>
                </a:path>
              </a:pathLst>
            </a:custGeom>
            <a:noFill/>
            <a:ln w="12700">
              <a:solidFill>
                <a:srgbClr val="3366FF"/>
              </a:solidFill>
              <a:prstDash val="solid"/>
              <a:round/>
              <a:headEnd/>
              <a:tailEnd/>
            </a:ln>
          </p:spPr>
          <p:txBody>
            <a:bodyPr/>
            <a:lstStyle/>
            <a:p>
              <a:endParaRPr lang="en-AU"/>
            </a:p>
          </p:txBody>
        </p:sp>
        <p:sp>
          <p:nvSpPr>
            <p:cNvPr id="7414" name="Freeform 246"/>
            <p:cNvSpPr>
              <a:spLocks/>
            </p:cNvSpPr>
            <p:nvPr/>
          </p:nvSpPr>
          <p:spPr bwMode="auto">
            <a:xfrm>
              <a:off x="2786" y="1249"/>
              <a:ext cx="73" cy="169"/>
            </a:xfrm>
            <a:custGeom>
              <a:avLst/>
              <a:gdLst/>
              <a:ahLst/>
              <a:cxnLst>
                <a:cxn ang="0">
                  <a:pos x="0" y="169"/>
                </a:cxn>
                <a:cxn ang="0">
                  <a:pos x="8" y="154"/>
                </a:cxn>
                <a:cxn ang="0">
                  <a:pos x="15" y="137"/>
                </a:cxn>
                <a:cxn ang="0">
                  <a:pos x="23" y="116"/>
                </a:cxn>
                <a:cxn ang="0">
                  <a:pos x="31" y="96"/>
                </a:cxn>
                <a:cxn ang="0">
                  <a:pos x="41" y="73"/>
                </a:cxn>
                <a:cxn ang="0">
                  <a:pos x="48" y="50"/>
                </a:cxn>
                <a:cxn ang="0">
                  <a:pos x="64" y="0"/>
                </a:cxn>
              </a:cxnLst>
              <a:rect l="0" t="0" r="r" b="b"/>
              <a:pathLst>
                <a:path w="64" h="169">
                  <a:moveTo>
                    <a:pt x="0" y="169"/>
                  </a:moveTo>
                  <a:lnTo>
                    <a:pt x="8" y="154"/>
                  </a:lnTo>
                  <a:lnTo>
                    <a:pt x="15" y="137"/>
                  </a:lnTo>
                  <a:lnTo>
                    <a:pt x="23" y="116"/>
                  </a:lnTo>
                  <a:lnTo>
                    <a:pt x="31" y="96"/>
                  </a:lnTo>
                  <a:lnTo>
                    <a:pt x="41" y="73"/>
                  </a:lnTo>
                  <a:lnTo>
                    <a:pt x="48" y="50"/>
                  </a:lnTo>
                  <a:lnTo>
                    <a:pt x="64" y="0"/>
                  </a:lnTo>
                </a:path>
              </a:pathLst>
            </a:custGeom>
            <a:noFill/>
            <a:ln w="12700">
              <a:solidFill>
                <a:srgbClr val="3366FF"/>
              </a:solidFill>
              <a:prstDash val="solid"/>
              <a:round/>
              <a:headEnd/>
              <a:tailEnd/>
            </a:ln>
          </p:spPr>
          <p:txBody>
            <a:bodyPr/>
            <a:lstStyle/>
            <a:p>
              <a:endParaRPr lang="en-AU"/>
            </a:p>
          </p:txBody>
        </p:sp>
        <p:sp>
          <p:nvSpPr>
            <p:cNvPr id="7415" name="Freeform 247"/>
            <p:cNvSpPr>
              <a:spLocks/>
            </p:cNvSpPr>
            <p:nvPr/>
          </p:nvSpPr>
          <p:spPr bwMode="auto">
            <a:xfrm>
              <a:off x="2859" y="1017"/>
              <a:ext cx="71" cy="232"/>
            </a:xfrm>
            <a:custGeom>
              <a:avLst/>
              <a:gdLst/>
              <a:ahLst/>
              <a:cxnLst>
                <a:cxn ang="0">
                  <a:pos x="0" y="232"/>
                </a:cxn>
                <a:cxn ang="0">
                  <a:pos x="7" y="207"/>
                </a:cxn>
                <a:cxn ang="0">
                  <a:pos x="15" y="179"/>
                </a:cxn>
                <a:cxn ang="0">
                  <a:pos x="33" y="119"/>
                </a:cxn>
                <a:cxn ang="0">
                  <a:pos x="48" y="60"/>
                </a:cxn>
                <a:cxn ang="0">
                  <a:pos x="63" y="0"/>
                </a:cxn>
              </a:cxnLst>
              <a:rect l="0" t="0" r="r" b="b"/>
              <a:pathLst>
                <a:path w="63" h="232">
                  <a:moveTo>
                    <a:pt x="0" y="232"/>
                  </a:moveTo>
                  <a:lnTo>
                    <a:pt x="7" y="207"/>
                  </a:lnTo>
                  <a:lnTo>
                    <a:pt x="15" y="179"/>
                  </a:lnTo>
                  <a:lnTo>
                    <a:pt x="33" y="119"/>
                  </a:lnTo>
                  <a:lnTo>
                    <a:pt x="48" y="60"/>
                  </a:lnTo>
                  <a:lnTo>
                    <a:pt x="63" y="0"/>
                  </a:lnTo>
                </a:path>
              </a:pathLst>
            </a:custGeom>
            <a:noFill/>
            <a:ln w="12700">
              <a:solidFill>
                <a:srgbClr val="3366FF"/>
              </a:solidFill>
              <a:prstDash val="solid"/>
              <a:round/>
              <a:headEnd/>
              <a:tailEnd/>
            </a:ln>
          </p:spPr>
          <p:txBody>
            <a:bodyPr/>
            <a:lstStyle/>
            <a:p>
              <a:endParaRPr lang="en-AU"/>
            </a:p>
          </p:txBody>
        </p:sp>
        <p:sp>
          <p:nvSpPr>
            <p:cNvPr id="7416" name="Freeform 248"/>
            <p:cNvSpPr>
              <a:spLocks/>
            </p:cNvSpPr>
            <p:nvPr/>
          </p:nvSpPr>
          <p:spPr bwMode="auto">
            <a:xfrm>
              <a:off x="2930" y="787"/>
              <a:ext cx="69" cy="230"/>
            </a:xfrm>
            <a:custGeom>
              <a:avLst/>
              <a:gdLst/>
              <a:ahLst/>
              <a:cxnLst>
                <a:cxn ang="0">
                  <a:pos x="0" y="230"/>
                </a:cxn>
                <a:cxn ang="0">
                  <a:pos x="16" y="170"/>
                </a:cxn>
                <a:cxn ang="0">
                  <a:pos x="31" y="111"/>
                </a:cxn>
                <a:cxn ang="0">
                  <a:pos x="46" y="53"/>
                </a:cxn>
                <a:cxn ang="0">
                  <a:pos x="54" y="25"/>
                </a:cxn>
                <a:cxn ang="0">
                  <a:pos x="61" y="0"/>
                </a:cxn>
              </a:cxnLst>
              <a:rect l="0" t="0" r="r" b="b"/>
              <a:pathLst>
                <a:path w="61" h="230">
                  <a:moveTo>
                    <a:pt x="0" y="230"/>
                  </a:moveTo>
                  <a:lnTo>
                    <a:pt x="16" y="170"/>
                  </a:lnTo>
                  <a:lnTo>
                    <a:pt x="31" y="111"/>
                  </a:lnTo>
                  <a:lnTo>
                    <a:pt x="46" y="53"/>
                  </a:lnTo>
                  <a:lnTo>
                    <a:pt x="54" y="25"/>
                  </a:lnTo>
                  <a:lnTo>
                    <a:pt x="61" y="0"/>
                  </a:lnTo>
                </a:path>
              </a:pathLst>
            </a:custGeom>
            <a:noFill/>
            <a:ln w="12700">
              <a:solidFill>
                <a:srgbClr val="3366FF"/>
              </a:solidFill>
              <a:prstDash val="solid"/>
              <a:round/>
              <a:headEnd/>
              <a:tailEnd/>
            </a:ln>
          </p:spPr>
          <p:txBody>
            <a:bodyPr/>
            <a:lstStyle/>
            <a:p>
              <a:endParaRPr lang="en-AU"/>
            </a:p>
          </p:txBody>
        </p:sp>
        <p:sp>
          <p:nvSpPr>
            <p:cNvPr id="7417" name="Freeform 249"/>
            <p:cNvSpPr>
              <a:spLocks/>
            </p:cNvSpPr>
            <p:nvPr/>
          </p:nvSpPr>
          <p:spPr bwMode="auto">
            <a:xfrm>
              <a:off x="2999" y="618"/>
              <a:ext cx="72" cy="169"/>
            </a:xfrm>
            <a:custGeom>
              <a:avLst/>
              <a:gdLst/>
              <a:ahLst/>
              <a:cxnLst>
                <a:cxn ang="0">
                  <a:pos x="0" y="169"/>
                </a:cxn>
                <a:cxn ang="0">
                  <a:pos x="16" y="119"/>
                </a:cxn>
                <a:cxn ang="0">
                  <a:pos x="23" y="95"/>
                </a:cxn>
                <a:cxn ang="0">
                  <a:pos x="31" y="73"/>
                </a:cxn>
                <a:cxn ang="0">
                  <a:pos x="41" y="53"/>
                </a:cxn>
                <a:cxn ang="0">
                  <a:pos x="49" y="32"/>
                </a:cxn>
                <a:cxn ang="0">
                  <a:pos x="56" y="15"/>
                </a:cxn>
                <a:cxn ang="0">
                  <a:pos x="64" y="0"/>
                </a:cxn>
              </a:cxnLst>
              <a:rect l="0" t="0" r="r" b="b"/>
              <a:pathLst>
                <a:path w="64" h="169">
                  <a:moveTo>
                    <a:pt x="0" y="169"/>
                  </a:moveTo>
                  <a:lnTo>
                    <a:pt x="16" y="119"/>
                  </a:lnTo>
                  <a:lnTo>
                    <a:pt x="23" y="95"/>
                  </a:lnTo>
                  <a:lnTo>
                    <a:pt x="31" y="73"/>
                  </a:lnTo>
                  <a:lnTo>
                    <a:pt x="41" y="53"/>
                  </a:lnTo>
                  <a:lnTo>
                    <a:pt x="49" y="32"/>
                  </a:lnTo>
                  <a:lnTo>
                    <a:pt x="56" y="15"/>
                  </a:lnTo>
                  <a:lnTo>
                    <a:pt x="64" y="0"/>
                  </a:lnTo>
                </a:path>
              </a:pathLst>
            </a:custGeom>
            <a:noFill/>
            <a:ln w="12700">
              <a:solidFill>
                <a:srgbClr val="3366FF"/>
              </a:solidFill>
              <a:prstDash val="solid"/>
              <a:round/>
              <a:headEnd/>
              <a:tailEnd/>
            </a:ln>
          </p:spPr>
          <p:txBody>
            <a:bodyPr/>
            <a:lstStyle/>
            <a:p>
              <a:endParaRPr lang="en-AU"/>
            </a:p>
          </p:txBody>
        </p:sp>
        <p:sp>
          <p:nvSpPr>
            <p:cNvPr id="7418" name="Freeform 250"/>
            <p:cNvSpPr>
              <a:spLocks/>
            </p:cNvSpPr>
            <p:nvPr/>
          </p:nvSpPr>
          <p:spPr bwMode="auto">
            <a:xfrm>
              <a:off x="3071" y="556"/>
              <a:ext cx="72" cy="62"/>
            </a:xfrm>
            <a:custGeom>
              <a:avLst/>
              <a:gdLst/>
              <a:ahLst/>
              <a:cxnLst>
                <a:cxn ang="0">
                  <a:pos x="0" y="62"/>
                </a:cxn>
                <a:cxn ang="0">
                  <a:pos x="15" y="38"/>
                </a:cxn>
                <a:cxn ang="0">
                  <a:pos x="23" y="28"/>
                </a:cxn>
                <a:cxn ang="0">
                  <a:pos x="31" y="17"/>
                </a:cxn>
                <a:cxn ang="0">
                  <a:pos x="41" y="10"/>
                </a:cxn>
                <a:cxn ang="0">
                  <a:pos x="49" y="5"/>
                </a:cxn>
                <a:cxn ang="0">
                  <a:pos x="56" y="2"/>
                </a:cxn>
                <a:cxn ang="0">
                  <a:pos x="64" y="0"/>
                </a:cxn>
              </a:cxnLst>
              <a:rect l="0" t="0" r="r" b="b"/>
              <a:pathLst>
                <a:path w="64" h="62">
                  <a:moveTo>
                    <a:pt x="0" y="62"/>
                  </a:moveTo>
                  <a:lnTo>
                    <a:pt x="15" y="38"/>
                  </a:lnTo>
                  <a:lnTo>
                    <a:pt x="23" y="28"/>
                  </a:lnTo>
                  <a:lnTo>
                    <a:pt x="31" y="17"/>
                  </a:lnTo>
                  <a:lnTo>
                    <a:pt x="41" y="10"/>
                  </a:lnTo>
                  <a:lnTo>
                    <a:pt x="49" y="5"/>
                  </a:lnTo>
                  <a:lnTo>
                    <a:pt x="56" y="2"/>
                  </a:lnTo>
                  <a:lnTo>
                    <a:pt x="64" y="0"/>
                  </a:lnTo>
                </a:path>
              </a:pathLst>
            </a:custGeom>
            <a:noFill/>
            <a:ln w="12700">
              <a:solidFill>
                <a:srgbClr val="3366FF"/>
              </a:solidFill>
              <a:prstDash val="solid"/>
              <a:round/>
              <a:headEnd/>
              <a:tailEnd/>
            </a:ln>
          </p:spPr>
          <p:txBody>
            <a:bodyPr/>
            <a:lstStyle/>
            <a:p>
              <a:endParaRPr lang="en-AU"/>
            </a:p>
          </p:txBody>
        </p:sp>
        <p:sp>
          <p:nvSpPr>
            <p:cNvPr id="7419" name="Freeform 251"/>
            <p:cNvSpPr>
              <a:spLocks/>
            </p:cNvSpPr>
            <p:nvPr/>
          </p:nvSpPr>
          <p:spPr bwMode="auto">
            <a:xfrm>
              <a:off x="3143" y="556"/>
              <a:ext cx="71" cy="62"/>
            </a:xfrm>
            <a:custGeom>
              <a:avLst/>
              <a:gdLst/>
              <a:ahLst/>
              <a:cxnLst>
                <a:cxn ang="0">
                  <a:pos x="0" y="0"/>
                </a:cxn>
                <a:cxn ang="0">
                  <a:pos x="7" y="2"/>
                </a:cxn>
                <a:cxn ang="0">
                  <a:pos x="15" y="5"/>
                </a:cxn>
                <a:cxn ang="0">
                  <a:pos x="23" y="10"/>
                </a:cxn>
                <a:cxn ang="0">
                  <a:pos x="30" y="17"/>
                </a:cxn>
                <a:cxn ang="0">
                  <a:pos x="41" y="28"/>
                </a:cxn>
                <a:cxn ang="0">
                  <a:pos x="48" y="38"/>
                </a:cxn>
                <a:cxn ang="0">
                  <a:pos x="63" y="62"/>
                </a:cxn>
              </a:cxnLst>
              <a:rect l="0" t="0" r="r" b="b"/>
              <a:pathLst>
                <a:path w="63" h="62">
                  <a:moveTo>
                    <a:pt x="0" y="0"/>
                  </a:moveTo>
                  <a:lnTo>
                    <a:pt x="7" y="2"/>
                  </a:lnTo>
                  <a:lnTo>
                    <a:pt x="15" y="5"/>
                  </a:lnTo>
                  <a:lnTo>
                    <a:pt x="23" y="10"/>
                  </a:lnTo>
                  <a:lnTo>
                    <a:pt x="30" y="17"/>
                  </a:lnTo>
                  <a:lnTo>
                    <a:pt x="41" y="28"/>
                  </a:lnTo>
                  <a:lnTo>
                    <a:pt x="48" y="38"/>
                  </a:lnTo>
                  <a:lnTo>
                    <a:pt x="63" y="62"/>
                  </a:lnTo>
                </a:path>
              </a:pathLst>
            </a:custGeom>
            <a:noFill/>
            <a:ln w="12700">
              <a:solidFill>
                <a:srgbClr val="3366FF"/>
              </a:solidFill>
              <a:prstDash val="solid"/>
              <a:round/>
              <a:headEnd/>
              <a:tailEnd/>
            </a:ln>
          </p:spPr>
          <p:txBody>
            <a:bodyPr/>
            <a:lstStyle/>
            <a:p>
              <a:endParaRPr lang="en-AU"/>
            </a:p>
          </p:txBody>
        </p:sp>
        <p:sp>
          <p:nvSpPr>
            <p:cNvPr id="7420" name="Freeform 252"/>
            <p:cNvSpPr>
              <a:spLocks/>
            </p:cNvSpPr>
            <p:nvPr/>
          </p:nvSpPr>
          <p:spPr bwMode="auto">
            <a:xfrm>
              <a:off x="3214" y="618"/>
              <a:ext cx="73" cy="170"/>
            </a:xfrm>
            <a:custGeom>
              <a:avLst/>
              <a:gdLst/>
              <a:ahLst/>
              <a:cxnLst>
                <a:cxn ang="0">
                  <a:pos x="0" y="0"/>
                </a:cxn>
                <a:cxn ang="0">
                  <a:pos x="8" y="15"/>
                </a:cxn>
                <a:cxn ang="0">
                  <a:pos x="16" y="34"/>
                </a:cxn>
                <a:cxn ang="0">
                  <a:pos x="23" y="53"/>
                </a:cxn>
                <a:cxn ang="0">
                  <a:pos x="31" y="75"/>
                </a:cxn>
                <a:cxn ang="0">
                  <a:pos x="41" y="97"/>
                </a:cxn>
                <a:cxn ang="0">
                  <a:pos x="49" y="121"/>
                </a:cxn>
                <a:cxn ang="0">
                  <a:pos x="64" y="170"/>
                </a:cxn>
              </a:cxnLst>
              <a:rect l="0" t="0" r="r" b="b"/>
              <a:pathLst>
                <a:path w="64" h="170">
                  <a:moveTo>
                    <a:pt x="0" y="0"/>
                  </a:moveTo>
                  <a:lnTo>
                    <a:pt x="8" y="15"/>
                  </a:lnTo>
                  <a:lnTo>
                    <a:pt x="16" y="34"/>
                  </a:lnTo>
                  <a:lnTo>
                    <a:pt x="23" y="53"/>
                  </a:lnTo>
                  <a:lnTo>
                    <a:pt x="31" y="75"/>
                  </a:lnTo>
                  <a:lnTo>
                    <a:pt x="41" y="97"/>
                  </a:lnTo>
                  <a:lnTo>
                    <a:pt x="49" y="121"/>
                  </a:lnTo>
                  <a:lnTo>
                    <a:pt x="64" y="170"/>
                  </a:lnTo>
                </a:path>
              </a:pathLst>
            </a:custGeom>
            <a:noFill/>
            <a:ln w="12700">
              <a:solidFill>
                <a:srgbClr val="3366FF"/>
              </a:solidFill>
              <a:prstDash val="solid"/>
              <a:round/>
              <a:headEnd/>
              <a:tailEnd/>
            </a:ln>
          </p:spPr>
          <p:txBody>
            <a:bodyPr/>
            <a:lstStyle/>
            <a:p>
              <a:endParaRPr lang="en-AU"/>
            </a:p>
          </p:txBody>
        </p:sp>
        <p:sp>
          <p:nvSpPr>
            <p:cNvPr id="7421" name="Freeform 253"/>
            <p:cNvSpPr>
              <a:spLocks/>
            </p:cNvSpPr>
            <p:nvPr/>
          </p:nvSpPr>
          <p:spPr bwMode="auto">
            <a:xfrm>
              <a:off x="3287" y="788"/>
              <a:ext cx="72" cy="231"/>
            </a:xfrm>
            <a:custGeom>
              <a:avLst/>
              <a:gdLst/>
              <a:ahLst/>
              <a:cxnLst>
                <a:cxn ang="0">
                  <a:pos x="0" y="0"/>
                </a:cxn>
                <a:cxn ang="0">
                  <a:pos x="8" y="26"/>
                </a:cxn>
                <a:cxn ang="0">
                  <a:pos x="15" y="53"/>
                </a:cxn>
                <a:cxn ang="0">
                  <a:pos x="31" y="111"/>
                </a:cxn>
                <a:cxn ang="0">
                  <a:pos x="49" y="171"/>
                </a:cxn>
                <a:cxn ang="0">
                  <a:pos x="64" y="231"/>
                </a:cxn>
              </a:cxnLst>
              <a:rect l="0" t="0" r="r" b="b"/>
              <a:pathLst>
                <a:path w="64" h="231">
                  <a:moveTo>
                    <a:pt x="0" y="0"/>
                  </a:moveTo>
                  <a:lnTo>
                    <a:pt x="8" y="26"/>
                  </a:lnTo>
                  <a:lnTo>
                    <a:pt x="15" y="53"/>
                  </a:lnTo>
                  <a:lnTo>
                    <a:pt x="31" y="111"/>
                  </a:lnTo>
                  <a:lnTo>
                    <a:pt x="49" y="171"/>
                  </a:lnTo>
                  <a:lnTo>
                    <a:pt x="64" y="231"/>
                  </a:lnTo>
                </a:path>
              </a:pathLst>
            </a:custGeom>
            <a:noFill/>
            <a:ln w="12700">
              <a:solidFill>
                <a:srgbClr val="3366FF"/>
              </a:solidFill>
              <a:prstDash val="solid"/>
              <a:round/>
              <a:headEnd/>
              <a:tailEnd/>
            </a:ln>
          </p:spPr>
          <p:txBody>
            <a:bodyPr/>
            <a:lstStyle/>
            <a:p>
              <a:endParaRPr lang="en-AU"/>
            </a:p>
          </p:txBody>
        </p:sp>
        <p:sp>
          <p:nvSpPr>
            <p:cNvPr id="7422" name="Freeform 254"/>
            <p:cNvSpPr>
              <a:spLocks/>
            </p:cNvSpPr>
            <p:nvPr/>
          </p:nvSpPr>
          <p:spPr bwMode="auto">
            <a:xfrm>
              <a:off x="3359" y="1019"/>
              <a:ext cx="72" cy="230"/>
            </a:xfrm>
            <a:custGeom>
              <a:avLst/>
              <a:gdLst/>
              <a:ahLst/>
              <a:cxnLst>
                <a:cxn ang="0">
                  <a:pos x="0" y="0"/>
                </a:cxn>
                <a:cxn ang="0">
                  <a:pos x="15" y="59"/>
                </a:cxn>
                <a:cxn ang="0">
                  <a:pos x="30" y="119"/>
                </a:cxn>
                <a:cxn ang="0">
                  <a:pos x="48" y="177"/>
                </a:cxn>
                <a:cxn ang="0">
                  <a:pos x="56" y="205"/>
                </a:cxn>
                <a:cxn ang="0">
                  <a:pos x="64" y="230"/>
                </a:cxn>
              </a:cxnLst>
              <a:rect l="0" t="0" r="r" b="b"/>
              <a:pathLst>
                <a:path w="64" h="230">
                  <a:moveTo>
                    <a:pt x="0" y="0"/>
                  </a:moveTo>
                  <a:lnTo>
                    <a:pt x="15" y="59"/>
                  </a:lnTo>
                  <a:lnTo>
                    <a:pt x="30" y="119"/>
                  </a:lnTo>
                  <a:lnTo>
                    <a:pt x="48" y="177"/>
                  </a:lnTo>
                  <a:lnTo>
                    <a:pt x="56" y="205"/>
                  </a:lnTo>
                  <a:lnTo>
                    <a:pt x="64" y="230"/>
                  </a:lnTo>
                </a:path>
              </a:pathLst>
            </a:custGeom>
            <a:noFill/>
            <a:ln w="12700">
              <a:solidFill>
                <a:srgbClr val="3366FF"/>
              </a:solidFill>
              <a:prstDash val="solid"/>
              <a:round/>
              <a:headEnd/>
              <a:tailEnd/>
            </a:ln>
          </p:spPr>
          <p:txBody>
            <a:bodyPr/>
            <a:lstStyle/>
            <a:p>
              <a:endParaRPr lang="en-AU"/>
            </a:p>
          </p:txBody>
        </p:sp>
        <p:sp>
          <p:nvSpPr>
            <p:cNvPr id="7423" name="Freeform 255"/>
            <p:cNvSpPr>
              <a:spLocks/>
            </p:cNvSpPr>
            <p:nvPr/>
          </p:nvSpPr>
          <p:spPr bwMode="auto">
            <a:xfrm>
              <a:off x="3431" y="1249"/>
              <a:ext cx="71" cy="169"/>
            </a:xfrm>
            <a:custGeom>
              <a:avLst/>
              <a:gdLst/>
              <a:ahLst/>
              <a:cxnLst>
                <a:cxn ang="0">
                  <a:pos x="0" y="0"/>
                </a:cxn>
                <a:cxn ang="0">
                  <a:pos x="15" y="50"/>
                </a:cxn>
                <a:cxn ang="0">
                  <a:pos x="22" y="73"/>
                </a:cxn>
                <a:cxn ang="0">
                  <a:pos x="30" y="96"/>
                </a:cxn>
                <a:cxn ang="0">
                  <a:pos x="40" y="116"/>
                </a:cxn>
                <a:cxn ang="0">
                  <a:pos x="48" y="137"/>
                </a:cxn>
                <a:cxn ang="0">
                  <a:pos x="56" y="154"/>
                </a:cxn>
                <a:cxn ang="0">
                  <a:pos x="63" y="169"/>
                </a:cxn>
              </a:cxnLst>
              <a:rect l="0" t="0" r="r" b="b"/>
              <a:pathLst>
                <a:path w="63" h="169">
                  <a:moveTo>
                    <a:pt x="0" y="0"/>
                  </a:moveTo>
                  <a:lnTo>
                    <a:pt x="15" y="50"/>
                  </a:lnTo>
                  <a:lnTo>
                    <a:pt x="22" y="73"/>
                  </a:lnTo>
                  <a:lnTo>
                    <a:pt x="30" y="96"/>
                  </a:lnTo>
                  <a:lnTo>
                    <a:pt x="40" y="116"/>
                  </a:lnTo>
                  <a:lnTo>
                    <a:pt x="48" y="137"/>
                  </a:lnTo>
                  <a:lnTo>
                    <a:pt x="56" y="154"/>
                  </a:lnTo>
                  <a:lnTo>
                    <a:pt x="63" y="169"/>
                  </a:lnTo>
                </a:path>
              </a:pathLst>
            </a:custGeom>
            <a:noFill/>
            <a:ln w="12700">
              <a:solidFill>
                <a:srgbClr val="3366FF"/>
              </a:solidFill>
              <a:prstDash val="solid"/>
              <a:round/>
              <a:headEnd/>
              <a:tailEnd/>
            </a:ln>
          </p:spPr>
          <p:txBody>
            <a:bodyPr/>
            <a:lstStyle/>
            <a:p>
              <a:endParaRPr lang="en-AU"/>
            </a:p>
          </p:txBody>
        </p:sp>
        <p:sp>
          <p:nvSpPr>
            <p:cNvPr id="7424" name="Freeform 256"/>
            <p:cNvSpPr>
              <a:spLocks/>
            </p:cNvSpPr>
            <p:nvPr/>
          </p:nvSpPr>
          <p:spPr bwMode="auto">
            <a:xfrm>
              <a:off x="3502" y="1418"/>
              <a:ext cx="73" cy="62"/>
            </a:xfrm>
            <a:custGeom>
              <a:avLst/>
              <a:gdLst/>
              <a:ahLst/>
              <a:cxnLst>
                <a:cxn ang="0">
                  <a:pos x="0" y="0"/>
                </a:cxn>
                <a:cxn ang="0">
                  <a:pos x="15" y="24"/>
                </a:cxn>
                <a:cxn ang="0">
                  <a:pos x="23" y="34"/>
                </a:cxn>
                <a:cxn ang="0">
                  <a:pos x="31" y="44"/>
                </a:cxn>
                <a:cxn ang="0">
                  <a:pos x="41" y="51"/>
                </a:cxn>
                <a:cxn ang="0">
                  <a:pos x="49" y="56"/>
                </a:cxn>
                <a:cxn ang="0">
                  <a:pos x="56" y="60"/>
                </a:cxn>
                <a:cxn ang="0">
                  <a:pos x="64" y="62"/>
                </a:cxn>
              </a:cxnLst>
              <a:rect l="0" t="0" r="r" b="b"/>
              <a:pathLst>
                <a:path w="64" h="62">
                  <a:moveTo>
                    <a:pt x="0" y="0"/>
                  </a:moveTo>
                  <a:lnTo>
                    <a:pt x="15" y="24"/>
                  </a:lnTo>
                  <a:lnTo>
                    <a:pt x="23" y="34"/>
                  </a:lnTo>
                  <a:lnTo>
                    <a:pt x="31" y="44"/>
                  </a:lnTo>
                  <a:lnTo>
                    <a:pt x="41" y="51"/>
                  </a:lnTo>
                  <a:lnTo>
                    <a:pt x="49" y="56"/>
                  </a:lnTo>
                  <a:lnTo>
                    <a:pt x="56" y="60"/>
                  </a:lnTo>
                  <a:lnTo>
                    <a:pt x="64" y="62"/>
                  </a:lnTo>
                </a:path>
              </a:pathLst>
            </a:custGeom>
            <a:noFill/>
            <a:ln w="12700">
              <a:solidFill>
                <a:srgbClr val="3366FF"/>
              </a:solidFill>
              <a:prstDash val="solid"/>
              <a:round/>
              <a:headEnd/>
              <a:tailEnd/>
            </a:ln>
          </p:spPr>
          <p:txBody>
            <a:bodyPr/>
            <a:lstStyle/>
            <a:p>
              <a:endParaRPr lang="en-AU"/>
            </a:p>
          </p:txBody>
        </p:sp>
        <p:sp>
          <p:nvSpPr>
            <p:cNvPr id="7425" name="Freeform 257"/>
            <p:cNvSpPr>
              <a:spLocks/>
            </p:cNvSpPr>
            <p:nvPr/>
          </p:nvSpPr>
          <p:spPr bwMode="auto">
            <a:xfrm>
              <a:off x="3575" y="1416"/>
              <a:ext cx="72" cy="64"/>
            </a:xfrm>
            <a:custGeom>
              <a:avLst/>
              <a:gdLst/>
              <a:ahLst/>
              <a:cxnLst>
                <a:cxn ang="0">
                  <a:pos x="0" y="64"/>
                </a:cxn>
                <a:cxn ang="0">
                  <a:pos x="7" y="62"/>
                </a:cxn>
                <a:cxn ang="0">
                  <a:pos x="15" y="58"/>
                </a:cxn>
                <a:cxn ang="0">
                  <a:pos x="23" y="53"/>
                </a:cxn>
                <a:cxn ang="0">
                  <a:pos x="30" y="45"/>
                </a:cxn>
                <a:cxn ang="0">
                  <a:pos x="41" y="36"/>
                </a:cxn>
                <a:cxn ang="0">
                  <a:pos x="48" y="26"/>
                </a:cxn>
                <a:cxn ang="0">
                  <a:pos x="64" y="0"/>
                </a:cxn>
              </a:cxnLst>
              <a:rect l="0" t="0" r="r" b="b"/>
              <a:pathLst>
                <a:path w="64" h="64">
                  <a:moveTo>
                    <a:pt x="0" y="64"/>
                  </a:moveTo>
                  <a:lnTo>
                    <a:pt x="7" y="62"/>
                  </a:lnTo>
                  <a:lnTo>
                    <a:pt x="15" y="58"/>
                  </a:lnTo>
                  <a:lnTo>
                    <a:pt x="23" y="53"/>
                  </a:lnTo>
                  <a:lnTo>
                    <a:pt x="30" y="45"/>
                  </a:lnTo>
                  <a:lnTo>
                    <a:pt x="41" y="36"/>
                  </a:lnTo>
                  <a:lnTo>
                    <a:pt x="48" y="26"/>
                  </a:lnTo>
                  <a:lnTo>
                    <a:pt x="64" y="0"/>
                  </a:lnTo>
                </a:path>
              </a:pathLst>
            </a:custGeom>
            <a:noFill/>
            <a:ln w="12700">
              <a:solidFill>
                <a:srgbClr val="3366FF"/>
              </a:solidFill>
              <a:prstDash val="solid"/>
              <a:round/>
              <a:headEnd/>
              <a:tailEnd/>
            </a:ln>
          </p:spPr>
          <p:txBody>
            <a:bodyPr/>
            <a:lstStyle/>
            <a:p>
              <a:endParaRPr lang="en-AU"/>
            </a:p>
          </p:txBody>
        </p:sp>
        <p:sp>
          <p:nvSpPr>
            <p:cNvPr id="7426" name="Freeform 258"/>
            <p:cNvSpPr>
              <a:spLocks/>
            </p:cNvSpPr>
            <p:nvPr/>
          </p:nvSpPr>
          <p:spPr bwMode="auto">
            <a:xfrm>
              <a:off x="3647" y="1247"/>
              <a:ext cx="71" cy="169"/>
            </a:xfrm>
            <a:custGeom>
              <a:avLst/>
              <a:gdLst/>
              <a:ahLst/>
              <a:cxnLst>
                <a:cxn ang="0">
                  <a:pos x="0" y="169"/>
                </a:cxn>
                <a:cxn ang="0">
                  <a:pos x="7" y="154"/>
                </a:cxn>
                <a:cxn ang="0">
                  <a:pos x="15" y="135"/>
                </a:cxn>
                <a:cxn ang="0">
                  <a:pos x="22" y="116"/>
                </a:cxn>
                <a:cxn ang="0">
                  <a:pos x="30" y="96"/>
                </a:cxn>
                <a:cxn ang="0">
                  <a:pos x="40" y="72"/>
                </a:cxn>
                <a:cxn ang="0">
                  <a:pos x="48" y="50"/>
                </a:cxn>
                <a:cxn ang="0">
                  <a:pos x="63" y="0"/>
                </a:cxn>
              </a:cxnLst>
              <a:rect l="0" t="0" r="r" b="b"/>
              <a:pathLst>
                <a:path w="63" h="169">
                  <a:moveTo>
                    <a:pt x="0" y="169"/>
                  </a:moveTo>
                  <a:lnTo>
                    <a:pt x="7" y="154"/>
                  </a:lnTo>
                  <a:lnTo>
                    <a:pt x="15" y="135"/>
                  </a:lnTo>
                  <a:lnTo>
                    <a:pt x="22" y="116"/>
                  </a:lnTo>
                  <a:lnTo>
                    <a:pt x="30" y="96"/>
                  </a:lnTo>
                  <a:lnTo>
                    <a:pt x="40" y="72"/>
                  </a:lnTo>
                  <a:lnTo>
                    <a:pt x="48" y="50"/>
                  </a:lnTo>
                  <a:lnTo>
                    <a:pt x="63" y="0"/>
                  </a:lnTo>
                </a:path>
              </a:pathLst>
            </a:custGeom>
            <a:noFill/>
            <a:ln w="12700">
              <a:solidFill>
                <a:srgbClr val="3366FF"/>
              </a:solidFill>
              <a:prstDash val="solid"/>
              <a:round/>
              <a:headEnd/>
              <a:tailEnd/>
            </a:ln>
          </p:spPr>
          <p:txBody>
            <a:bodyPr/>
            <a:lstStyle/>
            <a:p>
              <a:endParaRPr lang="en-AU"/>
            </a:p>
          </p:txBody>
        </p:sp>
        <p:sp>
          <p:nvSpPr>
            <p:cNvPr id="7427" name="Freeform 259"/>
            <p:cNvSpPr>
              <a:spLocks/>
            </p:cNvSpPr>
            <p:nvPr/>
          </p:nvSpPr>
          <p:spPr bwMode="auto">
            <a:xfrm>
              <a:off x="3718" y="1017"/>
              <a:ext cx="72" cy="230"/>
            </a:xfrm>
            <a:custGeom>
              <a:avLst/>
              <a:gdLst/>
              <a:ahLst/>
              <a:cxnLst>
                <a:cxn ang="0">
                  <a:pos x="0" y="230"/>
                </a:cxn>
                <a:cxn ang="0">
                  <a:pos x="8" y="205"/>
                </a:cxn>
                <a:cxn ang="0">
                  <a:pos x="15" y="177"/>
                </a:cxn>
                <a:cxn ang="0">
                  <a:pos x="31" y="119"/>
                </a:cxn>
                <a:cxn ang="0">
                  <a:pos x="49" y="60"/>
                </a:cxn>
                <a:cxn ang="0">
                  <a:pos x="64" y="0"/>
                </a:cxn>
              </a:cxnLst>
              <a:rect l="0" t="0" r="r" b="b"/>
              <a:pathLst>
                <a:path w="64" h="230">
                  <a:moveTo>
                    <a:pt x="0" y="230"/>
                  </a:moveTo>
                  <a:lnTo>
                    <a:pt x="8" y="205"/>
                  </a:lnTo>
                  <a:lnTo>
                    <a:pt x="15" y="177"/>
                  </a:lnTo>
                  <a:lnTo>
                    <a:pt x="31" y="119"/>
                  </a:lnTo>
                  <a:lnTo>
                    <a:pt x="49" y="60"/>
                  </a:lnTo>
                  <a:lnTo>
                    <a:pt x="64" y="0"/>
                  </a:lnTo>
                </a:path>
              </a:pathLst>
            </a:custGeom>
            <a:noFill/>
            <a:ln w="12700">
              <a:solidFill>
                <a:srgbClr val="3366FF"/>
              </a:solidFill>
              <a:prstDash val="solid"/>
              <a:round/>
              <a:headEnd/>
              <a:tailEnd/>
            </a:ln>
          </p:spPr>
          <p:txBody>
            <a:bodyPr/>
            <a:lstStyle/>
            <a:p>
              <a:endParaRPr lang="en-AU"/>
            </a:p>
          </p:txBody>
        </p:sp>
        <p:sp>
          <p:nvSpPr>
            <p:cNvPr id="7428" name="Freeform 260"/>
            <p:cNvSpPr>
              <a:spLocks/>
            </p:cNvSpPr>
            <p:nvPr/>
          </p:nvSpPr>
          <p:spPr bwMode="auto">
            <a:xfrm>
              <a:off x="3790" y="787"/>
              <a:ext cx="73" cy="230"/>
            </a:xfrm>
            <a:custGeom>
              <a:avLst/>
              <a:gdLst/>
              <a:ahLst/>
              <a:cxnLst>
                <a:cxn ang="0">
                  <a:pos x="0" y="230"/>
                </a:cxn>
                <a:cxn ang="0">
                  <a:pos x="15" y="170"/>
                </a:cxn>
                <a:cxn ang="0">
                  <a:pos x="30" y="111"/>
                </a:cxn>
                <a:cxn ang="0">
                  <a:pos x="48" y="53"/>
                </a:cxn>
                <a:cxn ang="0">
                  <a:pos x="56" y="25"/>
                </a:cxn>
                <a:cxn ang="0">
                  <a:pos x="64" y="0"/>
                </a:cxn>
              </a:cxnLst>
              <a:rect l="0" t="0" r="r" b="b"/>
              <a:pathLst>
                <a:path w="64" h="230">
                  <a:moveTo>
                    <a:pt x="0" y="230"/>
                  </a:moveTo>
                  <a:lnTo>
                    <a:pt x="15" y="170"/>
                  </a:lnTo>
                  <a:lnTo>
                    <a:pt x="30" y="111"/>
                  </a:lnTo>
                  <a:lnTo>
                    <a:pt x="48" y="53"/>
                  </a:lnTo>
                  <a:lnTo>
                    <a:pt x="56" y="25"/>
                  </a:lnTo>
                  <a:lnTo>
                    <a:pt x="64" y="0"/>
                  </a:lnTo>
                </a:path>
              </a:pathLst>
            </a:custGeom>
            <a:noFill/>
            <a:ln w="12700">
              <a:solidFill>
                <a:srgbClr val="3366FF"/>
              </a:solidFill>
              <a:prstDash val="solid"/>
              <a:round/>
              <a:headEnd/>
              <a:tailEnd/>
            </a:ln>
          </p:spPr>
          <p:txBody>
            <a:bodyPr/>
            <a:lstStyle/>
            <a:p>
              <a:endParaRPr lang="en-AU"/>
            </a:p>
          </p:txBody>
        </p:sp>
        <p:sp>
          <p:nvSpPr>
            <p:cNvPr id="7429" name="Freeform 261"/>
            <p:cNvSpPr>
              <a:spLocks/>
            </p:cNvSpPr>
            <p:nvPr/>
          </p:nvSpPr>
          <p:spPr bwMode="auto">
            <a:xfrm>
              <a:off x="3863" y="618"/>
              <a:ext cx="71" cy="169"/>
            </a:xfrm>
            <a:custGeom>
              <a:avLst/>
              <a:gdLst/>
              <a:ahLst/>
              <a:cxnLst>
                <a:cxn ang="0">
                  <a:pos x="0" y="169"/>
                </a:cxn>
                <a:cxn ang="0">
                  <a:pos x="15" y="119"/>
                </a:cxn>
                <a:cxn ang="0">
                  <a:pos x="22" y="95"/>
                </a:cxn>
                <a:cxn ang="0">
                  <a:pos x="30" y="73"/>
                </a:cxn>
                <a:cxn ang="0">
                  <a:pos x="40" y="53"/>
                </a:cxn>
                <a:cxn ang="0">
                  <a:pos x="48" y="32"/>
                </a:cxn>
                <a:cxn ang="0">
                  <a:pos x="56" y="15"/>
                </a:cxn>
                <a:cxn ang="0">
                  <a:pos x="63" y="0"/>
                </a:cxn>
              </a:cxnLst>
              <a:rect l="0" t="0" r="r" b="b"/>
              <a:pathLst>
                <a:path w="63" h="169">
                  <a:moveTo>
                    <a:pt x="0" y="169"/>
                  </a:moveTo>
                  <a:lnTo>
                    <a:pt x="15" y="119"/>
                  </a:lnTo>
                  <a:lnTo>
                    <a:pt x="22" y="95"/>
                  </a:lnTo>
                  <a:lnTo>
                    <a:pt x="30" y="73"/>
                  </a:lnTo>
                  <a:lnTo>
                    <a:pt x="40" y="53"/>
                  </a:lnTo>
                  <a:lnTo>
                    <a:pt x="48" y="32"/>
                  </a:lnTo>
                  <a:lnTo>
                    <a:pt x="56" y="15"/>
                  </a:lnTo>
                  <a:lnTo>
                    <a:pt x="63" y="0"/>
                  </a:lnTo>
                </a:path>
              </a:pathLst>
            </a:custGeom>
            <a:noFill/>
            <a:ln w="12700">
              <a:solidFill>
                <a:srgbClr val="3366FF"/>
              </a:solidFill>
              <a:prstDash val="solid"/>
              <a:round/>
              <a:headEnd/>
              <a:tailEnd/>
            </a:ln>
          </p:spPr>
          <p:txBody>
            <a:bodyPr/>
            <a:lstStyle/>
            <a:p>
              <a:endParaRPr lang="en-AU"/>
            </a:p>
          </p:txBody>
        </p:sp>
        <p:sp>
          <p:nvSpPr>
            <p:cNvPr id="7430" name="Freeform 262"/>
            <p:cNvSpPr>
              <a:spLocks/>
            </p:cNvSpPr>
            <p:nvPr/>
          </p:nvSpPr>
          <p:spPr bwMode="auto">
            <a:xfrm>
              <a:off x="3934" y="556"/>
              <a:ext cx="72" cy="62"/>
            </a:xfrm>
            <a:custGeom>
              <a:avLst/>
              <a:gdLst/>
              <a:ahLst/>
              <a:cxnLst>
                <a:cxn ang="0">
                  <a:pos x="0" y="62"/>
                </a:cxn>
                <a:cxn ang="0">
                  <a:pos x="16" y="38"/>
                </a:cxn>
                <a:cxn ang="0">
                  <a:pos x="23" y="28"/>
                </a:cxn>
                <a:cxn ang="0">
                  <a:pos x="31" y="17"/>
                </a:cxn>
                <a:cxn ang="0">
                  <a:pos x="41" y="10"/>
                </a:cxn>
                <a:cxn ang="0">
                  <a:pos x="49" y="5"/>
                </a:cxn>
                <a:cxn ang="0">
                  <a:pos x="56" y="2"/>
                </a:cxn>
                <a:cxn ang="0">
                  <a:pos x="64" y="0"/>
                </a:cxn>
              </a:cxnLst>
              <a:rect l="0" t="0" r="r" b="b"/>
              <a:pathLst>
                <a:path w="64" h="62">
                  <a:moveTo>
                    <a:pt x="0" y="62"/>
                  </a:moveTo>
                  <a:lnTo>
                    <a:pt x="16" y="38"/>
                  </a:lnTo>
                  <a:lnTo>
                    <a:pt x="23" y="28"/>
                  </a:lnTo>
                  <a:lnTo>
                    <a:pt x="31" y="17"/>
                  </a:lnTo>
                  <a:lnTo>
                    <a:pt x="41" y="10"/>
                  </a:lnTo>
                  <a:lnTo>
                    <a:pt x="49" y="5"/>
                  </a:lnTo>
                  <a:lnTo>
                    <a:pt x="56" y="2"/>
                  </a:lnTo>
                  <a:lnTo>
                    <a:pt x="64" y="0"/>
                  </a:lnTo>
                </a:path>
              </a:pathLst>
            </a:custGeom>
            <a:noFill/>
            <a:ln w="12700">
              <a:solidFill>
                <a:srgbClr val="3366FF"/>
              </a:solidFill>
              <a:prstDash val="solid"/>
              <a:round/>
              <a:headEnd/>
              <a:tailEnd/>
            </a:ln>
          </p:spPr>
          <p:txBody>
            <a:bodyPr/>
            <a:lstStyle/>
            <a:p>
              <a:endParaRPr lang="en-AU"/>
            </a:p>
          </p:txBody>
        </p:sp>
        <p:sp>
          <p:nvSpPr>
            <p:cNvPr id="7431" name="Freeform 263"/>
            <p:cNvSpPr>
              <a:spLocks/>
            </p:cNvSpPr>
            <p:nvPr/>
          </p:nvSpPr>
          <p:spPr bwMode="auto">
            <a:xfrm>
              <a:off x="4006" y="556"/>
              <a:ext cx="72" cy="63"/>
            </a:xfrm>
            <a:custGeom>
              <a:avLst/>
              <a:gdLst/>
              <a:ahLst/>
              <a:cxnLst>
                <a:cxn ang="0">
                  <a:pos x="0" y="0"/>
                </a:cxn>
                <a:cxn ang="0">
                  <a:pos x="8" y="2"/>
                </a:cxn>
                <a:cxn ang="0">
                  <a:pos x="15" y="5"/>
                </a:cxn>
                <a:cxn ang="0">
                  <a:pos x="23" y="10"/>
                </a:cxn>
                <a:cxn ang="0">
                  <a:pos x="30" y="19"/>
                </a:cxn>
                <a:cxn ang="0">
                  <a:pos x="41" y="28"/>
                </a:cxn>
                <a:cxn ang="0">
                  <a:pos x="48" y="38"/>
                </a:cxn>
                <a:cxn ang="0">
                  <a:pos x="64" y="63"/>
                </a:cxn>
              </a:cxnLst>
              <a:rect l="0" t="0" r="r" b="b"/>
              <a:pathLst>
                <a:path w="64" h="63">
                  <a:moveTo>
                    <a:pt x="0" y="0"/>
                  </a:moveTo>
                  <a:lnTo>
                    <a:pt x="8" y="2"/>
                  </a:lnTo>
                  <a:lnTo>
                    <a:pt x="15" y="5"/>
                  </a:lnTo>
                  <a:lnTo>
                    <a:pt x="23" y="10"/>
                  </a:lnTo>
                  <a:lnTo>
                    <a:pt x="30" y="19"/>
                  </a:lnTo>
                  <a:lnTo>
                    <a:pt x="41" y="28"/>
                  </a:lnTo>
                  <a:lnTo>
                    <a:pt x="48" y="38"/>
                  </a:lnTo>
                  <a:lnTo>
                    <a:pt x="64" y="63"/>
                  </a:lnTo>
                </a:path>
              </a:pathLst>
            </a:custGeom>
            <a:noFill/>
            <a:ln w="12700">
              <a:solidFill>
                <a:srgbClr val="3366FF"/>
              </a:solidFill>
              <a:prstDash val="solid"/>
              <a:round/>
              <a:headEnd/>
              <a:tailEnd/>
            </a:ln>
          </p:spPr>
          <p:txBody>
            <a:bodyPr/>
            <a:lstStyle/>
            <a:p>
              <a:endParaRPr lang="en-AU"/>
            </a:p>
          </p:txBody>
        </p:sp>
        <p:sp>
          <p:nvSpPr>
            <p:cNvPr id="7432" name="Freeform 264"/>
            <p:cNvSpPr>
              <a:spLocks/>
            </p:cNvSpPr>
            <p:nvPr/>
          </p:nvSpPr>
          <p:spPr bwMode="auto">
            <a:xfrm>
              <a:off x="4078" y="619"/>
              <a:ext cx="72" cy="169"/>
            </a:xfrm>
            <a:custGeom>
              <a:avLst/>
              <a:gdLst/>
              <a:ahLst/>
              <a:cxnLst>
                <a:cxn ang="0">
                  <a:pos x="0" y="0"/>
                </a:cxn>
                <a:cxn ang="0">
                  <a:pos x="7" y="16"/>
                </a:cxn>
                <a:cxn ang="0">
                  <a:pos x="15" y="34"/>
                </a:cxn>
                <a:cxn ang="0">
                  <a:pos x="23" y="53"/>
                </a:cxn>
                <a:cxn ang="0">
                  <a:pos x="30" y="74"/>
                </a:cxn>
                <a:cxn ang="0">
                  <a:pos x="40" y="98"/>
                </a:cxn>
                <a:cxn ang="0">
                  <a:pos x="48" y="120"/>
                </a:cxn>
                <a:cxn ang="0">
                  <a:pos x="63" y="169"/>
                </a:cxn>
              </a:cxnLst>
              <a:rect l="0" t="0" r="r" b="b"/>
              <a:pathLst>
                <a:path w="63" h="169">
                  <a:moveTo>
                    <a:pt x="0" y="0"/>
                  </a:moveTo>
                  <a:lnTo>
                    <a:pt x="7" y="16"/>
                  </a:lnTo>
                  <a:lnTo>
                    <a:pt x="15" y="34"/>
                  </a:lnTo>
                  <a:lnTo>
                    <a:pt x="23" y="53"/>
                  </a:lnTo>
                  <a:lnTo>
                    <a:pt x="30" y="74"/>
                  </a:lnTo>
                  <a:lnTo>
                    <a:pt x="40" y="98"/>
                  </a:lnTo>
                  <a:lnTo>
                    <a:pt x="48" y="120"/>
                  </a:lnTo>
                  <a:lnTo>
                    <a:pt x="63" y="169"/>
                  </a:lnTo>
                </a:path>
              </a:pathLst>
            </a:custGeom>
            <a:noFill/>
            <a:ln w="12700">
              <a:solidFill>
                <a:srgbClr val="3366FF"/>
              </a:solidFill>
              <a:prstDash val="solid"/>
              <a:round/>
              <a:headEnd/>
              <a:tailEnd/>
            </a:ln>
          </p:spPr>
          <p:txBody>
            <a:bodyPr/>
            <a:lstStyle/>
            <a:p>
              <a:endParaRPr lang="en-AU"/>
            </a:p>
          </p:txBody>
        </p:sp>
        <p:sp>
          <p:nvSpPr>
            <p:cNvPr id="7433" name="Freeform 265"/>
            <p:cNvSpPr>
              <a:spLocks/>
            </p:cNvSpPr>
            <p:nvPr/>
          </p:nvSpPr>
          <p:spPr bwMode="auto">
            <a:xfrm>
              <a:off x="4150" y="788"/>
              <a:ext cx="72" cy="231"/>
            </a:xfrm>
            <a:custGeom>
              <a:avLst/>
              <a:gdLst/>
              <a:ahLst/>
              <a:cxnLst>
                <a:cxn ang="0">
                  <a:pos x="0" y="0"/>
                </a:cxn>
                <a:cxn ang="0">
                  <a:pos x="8" y="26"/>
                </a:cxn>
                <a:cxn ang="0">
                  <a:pos x="16" y="53"/>
                </a:cxn>
                <a:cxn ang="0">
                  <a:pos x="31" y="111"/>
                </a:cxn>
                <a:cxn ang="0">
                  <a:pos x="49" y="171"/>
                </a:cxn>
                <a:cxn ang="0">
                  <a:pos x="64" y="231"/>
                </a:cxn>
              </a:cxnLst>
              <a:rect l="0" t="0" r="r" b="b"/>
              <a:pathLst>
                <a:path w="64" h="231">
                  <a:moveTo>
                    <a:pt x="0" y="0"/>
                  </a:moveTo>
                  <a:lnTo>
                    <a:pt x="8" y="26"/>
                  </a:lnTo>
                  <a:lnTo>
                    <a:pt x="16" y="53"/>
                  </a:lnTo>
                  <a:lnTo>
                    <a:pt x="31" y="111"/>
                  </a:lnTo>
                  <a:lnTo>
                    <a:pt x="49" y="171"/>
                  </a:lnTo>
                  <a:lnTo>
                    <a:pt x="64" y="231"/>
                  </a:lnTo>
                </a:path>
              </a:pathLst>
            </a:custGeom>
            <a:noFill/>
            <a:ln w="12700">
              <a:solidFill>
                <a:srgbClr val="3366FF"/>
              </a:solidFill>
              <a:prstDash val="solid"/>
              <a:round/>
              <a:headEnd/>
              <a:tailEnd/>
            </a:ln>
          </p:spPr>
          <p:txBody>
            <a:bodyPr/>
            <a:lstStyle/>
            <a:p>
              <a:endParaRPr lang="en-AU"/>
            </a:p>
          </p:txBody>
        </p:sp>
        <p:sp>
          <p:nvSpPr>
            <p:cNvPr id="7434" name="Freeform 266"/>
            <p:cNvSpPr>
              <a:spLocks/>
            </p:cNvSpPr>
            <p:nvPr/>
          </p:nvSpPr>
          <p:spPr bwMode="auto">
            <a:xfrm>
              <a:off x="4222" y="1019"/>
              <a:ext cx="72" cy="230"/>
            </a:xfrm>
            <a:custGeom>
              <a:avLst/>
              <a:gdLst/>
              <a:ahLst/>
              <a:cxnLst>
                <a:cxn ang="0">
                  <a:pos x="0" y="0"/>
                </a:cxn>
                <a:cxn ang="0">
                  <a:pos x="15" y="59"/>
                </a:cxn>
                <a:cxn ang="0">
                  <a:pos x="31" y="119"/>
                </a:cxn>
                <a:cxn ang="0">
                  <a:pos x="48" y="177"/>
                </a:cxn>
                <a:cxn ang="0">
                  <a:pos x="56" y="205"/>
                </a:cxn>
                <a:cxn ang="0">
                  <a:pos x="64" y="230"/>
                </a:cxn>
              </a:cxnLst>
              <a:rect l="0" t="0" r="r" b="b"/>
              <a:pathLst>
                <a:path w="64" h="230">
                  <a:moveTo>
                    <a:pt x="0" y="0"/>
                  </a:moveTo>
                  <a:lnTo>
                    <a:pt x="15" y="59"/>
                  </a:lnTo>
                  <a:lnTo>
                    <a:pt x="31" y="119"/>
                  </a:lnTo>
                  <a:lnTo>
                    <a:pt x="48" y="177"/>
                  </a:lnTo>
                  <a:lnTo>
                    <a:pt x="56" y="205"/>
                  </a:lnTo>
                  <a:lnTo>
                    <a:pt x="64" y="230"/>
                  </a:lnTo>
                </a:path>
              </a:pathLst>
            </a:custGeom>
            <a:noFill/>
            <a:ln w="12700">
              <a:solidFill>
                <a:srgbClr val="3366FF"/>
              </a:solidFill>
              <a:prstDash val="solid"/>
              <a:round/>
              <a:headEnd/>
              <a:tailEnd/>
            </a:ln>
          </p:spPr>
          <p:txBody>
            <a:bodyPr/>
            <a:lstStyle/>
            <a:p>
              <a:endParaRPr lang="en-AU"/>
            </a:p>
          </p:txBody>
        </p:sp>
        <p:sp>
          <p:nvSpPr>
            <p:cNvPr id="7435" name="Freeform 267"/>
            <p:cNvSpPr>
              <a:spLocks/>
            </p:cNvSpPr>
            <p:nvPr/>
          </p:nvSpPr>
          <p:spPr bwMode="auto">
            <a:xfrm>
              <a:off x="4294" y="1249"/>
              <a:ext cx="71" cy="169"/>
            </a:xfrm>
            <a:custGeom>
              <a:avLst/>
              <a:gdLst/>
              <a:ahLst/>
              <a:cxnLst>
                <a:cxn ang="0">
                  <a:pos x="0" y="0"/>
                </a:cxn>
                <a:cxn ang="0">
                  <a:pos x="15" y="50"/>
                </a:cxn>
                <a:cxn ang="0">
                  <a:pos x="23" y="73"/>
                </a:cxn>
                <a:cxn ang="0">
                  <a:pos x="30" y="96"/>
                </a:cxn>
                <a:cxn ang="0">
                  <a:pos x="40" y="116"/>
                </a:cxn>
                <a:cxn ang="0">
                  <a:pos x="48" y="137"/>
                </a:cxn>
                <a:cxn ang="0">
                  <a:pos x="56" y="154"/>
                </a:cxn>
                <a:cxn ang="0">
                  <a:pos x="63" y="169"/>
                </a:cxn>
              </a:cxnLst>
              <a:rect l="0" t="0" r="r" b="b"/>
              <a:pathLst>
                <a:path w="63" h="169">
                  <a:moveTo>
                    <a:pt x="0" y="0"/>
                  </a:moveTo>
                  <a:lnTo>
                    <a:pt x="15" y="50"/>
                  </a:lnTo>
                  <a:lnTo>
                    <a:pt x="23" y="73"/>
                  </a:lnTo>
                  <a:lnTo>
                    <a:pt x="30" y="96"/>
                  </a:lnTo>
                  <a:lnTo>
                    <a:pt x="40" y="116"/>
                  </a:lnTo>
                  <a:lnTo>
                    <a:pt x="48" y="137"/>
                  </a:lnTo>
                  <a:lnTo>
                    <a:pt x="56" y="154"/>
                  </a:lnTo>
                  <a:lnTo>
                    <a:pt x="63" y="169"/>
                  </a:lnTo>
                </a:path>
              </a:pathLst>
            </a:custGeom>
            <a:noFill/>
            <a:ln w="12700">
              <a:solidFill>
                <a:srgbClr val="3366FF"/>
              </a:solidFill>
              <a:prstDash val="solid"/>
              <a:round/>
              <a:headEnd/>
              <a:tailEnd/>
            </a:ln>
          </p:spPr>
          <p:txBody>
            <a:bodyPr/>
            <a:lstStyle/>
            <a:p>
              <a:endParaRPr lang="en-AU"/>
            </a:p>
          </p:txBody>
        </p:sp>
        <p:sp>
          <p:nvSpPr>
            <p:cNvPr id="7436" name="Freeform 268"/>
            <p:cNvSpPr>
              <a:spLocks/>
            </p:cNvSpPr>
            <p:nvPr/>
          </p:nvSpPr>
          <p:spPr bwMode="auto">
            <a:xfrm>
              <a:off x="4365" y="1418"/>
              <a:ext cx="73" cy="62"/>
            </a:xfrm>
            <a:custGeom>
              <a:avLst/>
              <a:gdLst/>
              <a:ahLst/>
              <a:cxnLst>
                <a:cxn ang="0">
                  <a:pos x="0" y="0"/>
                </a:cxn>
                <a:cxn ang="0">
                  <a:pos x="16" y="24"/>
                </a:cxn>
                <a:cxn ang="0">
                  <a:pos x="23" y="34"/>
                </a:cxn>
                <a:cxn ang="0">
                  <a:pos x="31" y="44"/>
                </a:cxn>
                <a:cxn ang="0">
                  <a:pos x="41" y="51"/>
                </a:cxn>
                <a:cxn ang="0">
                  <a:pos x="49" y="56"/>
                </a:cxn>
                <a:cxn ang="0">
                  <a:pos x="56" y="60"/>
                </a:cxn>
                <a:cxn ang="0">
                  <a:pos x="64" y="62"/>
                </a:cxn>
              </a:cxnLst>
              <a:rect l="0" t="0" r="r" b="b"/>
              <a:pathLst>
                <a:path w="64" h="62">
                  <a:moveTo>
                    <a:pt x="0" y="0"/>
                  </a:moveTo>
                  <a:lnTo>
                    <a:pt x="16" y="24"/>
                  </a:lnTo>
                  <a:lnTo>
                    <a:pt x="23" y="34"/>
                  </a:lnTo>
                  <a:lnTo>
                    <a:pt x="31" y="44"/>
                  </a:lnTo>
                  <a:lnTo>
                    <a:pt x="41" y="51"/>
                  </a:lnTo>
                  <a:lnTo>
                    <a:pt x="49" y="56"/>
                  </a:lnTo>
                  <a:lnTo>
                    <a:pt x="56" y="60"/>
                  </a:lnTo>
                  <a:lnTo>
                    <a:pt x="64" y="62"/>
                  </a:lnTo>
                </a:path>
              </a:pathLst>
            </a:custGeom>
            <a:noFill/>
            <a:ln w="12700">
              <a:solidFill>
                <a:srgbClr val="3366FF"/>
              </a:solidFill>
              <a:prstDash val="solid"/>
              <a:round/>
              <a:headEnd/>
              <a:tailEnd/>
            </a:ln>
          </p:spPr>
          <p:txBody>
            <a:bodyPr/>
            <a:lstStyle/>
            <a:p>
              <a:endParaRPr lang="en-AU"/>
            </a:p>
          </p:txBody>
        </p:sp>
        <p:sp>
          <p:nvSpPr>
            <p:cNvPr id="7437" name="Freeform 269"/>
            <p:cNvSpPr>
              <a:spLocks/>
            </p:cNvSpPr>
            <p:nvPr/>
          </p:nvSpPr>
          <p:spPr bwMode="auto">
            <a:xfrm>
              <a:off x="4438" y="1416"/>
              <a:ext cx="72" cy="64"/>
            </a:xfrm>
            <a:custGeom>
              <a:avLst/>
              <a:gdLst/>
              <a:ahLst/>
              <a:cxnLst>
                <a:cxn ang="0">
                  <a:pos x="0" y="64"/>
                </a:cxn>
                <a:cxn ang="0">
                  <a:pos x="8" y="62"/>
                </a:cxn>
                <a:cxn ang="0">
                  <a:pos x="15" y="58"/>
                </a:cxn>
                <a:cxn ang="0">
                  <a:pos x="23" y="53"/>
                </a:cxn>
                <a:cxn ang="0">
                  <a:pos x="31" y="45"/>
                </a:cxn>
                <a:cxn ang="0">
                  <a:pos x="41" y="36"/>
                </a:cxn>
                <a:cxn ang="0">
                  <a:pos x="48" y="26"/>
                </a:cxn>
                <a:cxn ang="0">
                  <a:pos x="64" y="0"/>
                </a:cxn>
              </a:cxnLst>
              <a:rect l="0" t="0" r="r" b="b"/>
              <a:pathLst>
                <a:path w="64" h="64">
                  <a:moveTo>
                    <a:pt x="0" y="64"/>
                  </a:moveTo>
                  <a:lnTo>
                    <a:pt x="8" y="62"/>
                  </a:lnTo>
                  <a:lnTo>
                    <a:pt x="15" y="58"/>
                  </a:lnTo>
                  <a:lnTo>
                    <a:pt x="23" y="53"/>
                  </a:lnTo>
                  <a:lnTo>
                    <a:pt x="31" y="45"/>
                  </a:lnTo>
                  <a:lnTo>
                    <a:pt x="41" y="36"/>
                  </a:lnTo>
                  <a:lnTo>
                    <a:pt x="48" y="26"/>
                  </a:lnTo>
                  <a:lnTo>
                    <a:pt x="64" y="0"/>
                  </a:lnTo>
                </a:path>
              </a:pathLst>
            </a:custGeom>
            <a:noFill/>
            <a:ln w="12700">
              <a:solidFill>
                <a:srgbClr val="3366FF"/>
              </a:solidFill>
              <a:prstDash val="solid"/>
              <a:round/>
              <a:headEnd/>
              <a:tailEnd/>
            </a:ln>
          </p:spPr>
          <p:txBody>
            <a:bodyPr/>
            <a:lstStyle/>
            <a:p>
              <a:endParaRPr lang="en-AU"/>
            </a:p>
          </p:txBody>
        </p:sp>
        <p:sp>
          <p:nvSpPr>
            <p:cNvPr id="7438" name="Freeform 270"/>
            <p:cNvSpPr>
              <a:spLocks/>
            </p:cNvSpPr>
            <p:nvPr/>
          </p:nvSpPr>
          <p:spPr bwMode="auto">
            <a:xfrm>
              <a:off x="4510" y="1247"/>
              <a:ext cx="71" cy="169"/>
            </a:xfrm>
            <a:custGeom>
              <a:avLst/>
              <a:gdLst/>
              <a:ahLst/>
              <a:cxnLst>
                <a:cxn ang="0">
                  <a:pos x="0" y="169"/>
                </a:cxn>
                <a:cxn ang="0">
                  <a:pos x="7" y="154"/>
                </a:cxn>
                <a:cxn ang="0">
                  <a:pos x="15" y="135"/>
                </a:cxn>
                <a:cxn ang="0">
                  <a:pos x="23" y="116"/>
                </a:cxn>
                <a:cxn ang="0">
                  <a:pos x="30" y="96"/>
                </a:cxn>
                <a:cxn ang="0">
                  <a:pos x="40" y="72"/>
                </a:cxn>
                <a:cxn ang="0">
                  <a:pos x="48" y="50"/>
                </a:cxn>
                <a:cxn ang="0">
                  <a:pos x="63" y="0"/>
                </a:cxn>
              </a:cxnLst>
              <a:rect l="0" t="0" r="r" b="b"/>
              <a:pathLst>
                <a:path w="63" h="169">
                  <a:moveTo>
                    <a:pt x="0" y="169"/>
                  </a:moveTo>
                  <a:lnTo>
                    <a:pt x="7" y="154"/>
                  </a:lnTo>
                  <a:lnTo>
                    <a:pt x="15" y="135"/>
                  </a:lnTo>
                  <a:lnTo>
                    <a:pt x="23" y="116"/>
                  </a:lnTo>
                  <a:lnTo>
                    <a:pt x="30" y="96"/>
                  </a:lnTo>
                  <a:lnTo>
                    <a:pt x="40" y="72"/>
                  </a:lnTo>
                  <a:lnTo>
                    <a:pt x="48" y="50"/>
                  </a:lnTo>
                  <a:lnTo>
                    <a:pt x="63" y="0"/>
                  </a:lnTo>
                </a:path>
              </a:pathLst>
            </a:custGeom>
            <a:noFill/>
            <a:ln w="12700">
              <a:solidFill>
                <a:srgbClr val="3366FF"/>
              </a:solidFill>
              <a:prstDash val="solid"/>
              <a:round/>
              <a:headEnd/>
              <a:tailEnd/>
            </a:ln>
          </p:spPr>
          <p:txBody>
            <a:bodyPr/>
            <a:lstStyle/>
            <a:p>
              <a:endParaRPr lang="en-AU"/>
            </a:p>
          </p:txBody>
        </p:sp>
        <p:sp>
          <p:nvSpPr>
            <p:cNvPr id="7439" name="Freeform 271"/>
            <p:cNvSpPr>
              <a:spLocks/>
            </p:cNvSpPr>
            <p:nvPr/>
          </p:nvSpPr>
          <p:spPr bwMode="auto">
            <a:xfrm>
              <a:off x="4581" y="1017"/>
              <a:ext cx="72" cy="230"/>
            </a:xfrm>
            <a:custGeom>
              <a:avLst/>
              <a:gdLst/>
              <a:ahLst/>
              <a:cxnLst>
                <a:cxn ang="0">
                  <a:pos x="0" y="230"/>
                </a:cxn>
                <a:cxn ang="0">
                  <a:pos x="8" y="205"/>
                </a:cxn>
                <a:cxn ang="0">
                  <a:pos x="16" y="177"/>
                </a:cxn>
                <a:cxn ang="0">
                  <a:pos x="31" y="119"/>
                </a:cxn>
                <a:cxn ang="0">
                  <a:pos x="49" y="60"/>
                </a:cxn>
                <a:cxn ang="0">
                  <a:pos x="64" y="0"/>
                </a:cxn>
              </a:cxnLst>
              <a:rect l="0" t="0" r="r" b="b"/>
              <a:pathLst>
                <a:path w="64" h="230">
                  <a:moveTo>
                    <a:pt x="0" y="230"/>
                  </a:moveTo>
                  <a:lnTo>
                    <a:pt x="8" y="205"/>
                  </a:lnTo>
                  <a:lnTo>
                    <a:pt x="16" y="177"/>
                  </a:lnTo>
                  <a:lnTo>
                    <a:pt x="31" y="119"/>
                  </a:lnTo>
                  <a:lnTo>
                    <a:pt x="49" y="60"/>
                  </a:lnTo>
                  <a:lnTo>
                    <a:pt x="64" y="0"/>
                  </a:lnTo>
                </a:path>
              </a:pathLst>
            </a:custGeom>
            <a:noFill/>
            <a:ln w="12700">
              <a:solidFill>
                <a:srgbClr val="3366FF"/>
              </a:solidFill>
              <a:prstDash val="solid"/>
              <a:round/>
              <a:headEnd/>
              <a:tailEnd/>
            </a:ln>
          </p:spPr>
          <p:txBody>
            <a:bodyPr/>
            <a:lstStyle/>
            <a:p>
              <a:endParaRPr lang="en-AU"/>
            </a:p>
          </p:txBody>
        </p:sp>
      </p:grpSp>
      <p:grpSp>
        <p:nvGrpSpPr>
          <p:cNvPr id="4" name="Group 349"/>
          <p:cNvGrpSpPr>
            <a:grpSpLocks/>
          </p:cNvGrpSpPr>
          <p:nvPr/>
        </p:nvGrpSpPr>
        <p:grpSpPr bwMode="auto">
          <a:xfrm>
            <a:off x="211138" y="1154113"/>
            <a:ext cx="4360862" cy="4586287"/>
            <a:chOff x="2900" y="762"/>
            <a:chExt cx="2502" cy="2889"/>
          </a:xfrm>
        </p:grpSpPr>
        <p:sp>
          <p:nvSpPr>
            <p:cNvPr id="7443" name="Rectangle 275"/>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444" name="Freeform 276"/>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445" name="Freeform 277"/>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446" name="Freeform 278"/>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447" name="Freeform 279"/>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448" name="Freeform 280"/>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449" name="Freeform 281"/>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450" name="Freeform 282"/>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451" name="Freeform 283"/>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452" name="Freeform 284"/>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453" name="Freeform 285"/>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454" name="Freeform 286"/>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455" name="Freeform 287"/>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456" name="Freeform 288"/>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457" name="Freeform 289"/>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458" name="Freeform 290"/>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459" name="Freeform 291"/>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460" name="Freeform 292"/>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461" name="Freeform 293"/>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462" name="Freeform 294"/>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463" name="Freeform 295"/>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464" name="Freeform 296"/>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465" name="Freeform 297"/>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466" name="Freeform 298"/>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467" name="Freeform 299"/>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468" name="Freeform 300"/>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469" name="Freeform 301"/>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470" name="Freeform 302"/>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471" name="Freeform 303"/>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472" name="Freeform 304"/>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473" name="Freeform 305"/>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474" name="Freeform 306"/>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475" name="Freeform 307"/>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476" name="Freeform 308"/>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477" name="Freeform 309"/>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478" name="Freeform 310"/>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479" name="Freeform 311"/>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480" name="Rectangle 312"/>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481" name="Rectangle 313"/>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482" name="Rectangle 314"/>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483" name="Rectangle 315"/>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484" name="Rectangle 316"/>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485" name="Rectangle 317"/>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486" name="Rectangle 318"/>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487" name="Rectangle 319"/>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488" name="Rectangle 320"/>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489" name="Rectangle 321"/>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490" name="Rectangle 322"/>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491" name="Rectangle 323"/>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492" name="Rectangle 324"/>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493" name="Rectangle 325"/>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494" name="Rectangle 326"/>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495" name="Rectangle 327"/>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496" name="Rectangle 328"/>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497" name="Rectangle 329"/>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498" name="Rectangle 330"/>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499" name="Rectangle 331"/>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500" name="Rectangle 332"/>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501" name="Rectangle 333"/>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502" name="Rectangle 334"/>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503" name="Rectangle 335"/>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504" name="Rectangle 336"/>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505" name="Rectangle 337"/>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506" name="Rectangle 338"/>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507" name="Rectangle 339"/>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508" name="Rectangle 340"/>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509" name="Rectangle 341"/>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510" name="Rectangle 342"/>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511" name="Rectangle 343"/>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512" name="Rectangle 344"/>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513" name="Rectangle 345"/>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514" name="Rectangle 346"/>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515" name="Rectangle 347"/>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516" name="Rectangle 348"/>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sp>
        <p:nvSpPr>
          <p:cNvPr id="7519" name="Text Box 351"/>
          <p:cNvSpPr txBox="1">
            <a:spLocks noChangeArrowheads="1"/>
          </p:cNvSpPr>
          <p:nvPr/>
        </p:nvSpPr>
        <p:spPr bwMode="auto">
          <a:xfrm>
            <a:off x="4766794" y="1176338"/>
            <a:ext cx="4377206" cy="3108543"/>
          </a:xfrm>
          <a:prstGeom prst="rect">
            <a:avLst/>
          </a:prstGeom>
          <a:solidFill>
            <a:schemeClr val="tx1">
              <a:alpha val="60000"/>
            </a:schemeClr>
          </a:solidFill>
          <a:ln w="9525">
            <a:noFill/>
            <a:miter lim="800000"/>
            <a:headEnd/>
            <a:tailEnd/>
          </a:ln>
          <a:effectLst/>
        </p:spPr>
        <p:txBody>
          <a:bodyPr wrap="square">
            <a:spAutoFit/>
          </a:bodyPr>
          <a:lstStyle/>
          <a:p>
            <a:pPr>
              <a:spcBef>
                <a:spcPct val="50000"/>
              </a:spcBef>
              <a:buFontTx/>
              <a:buNone/>
            </a:pPr>
            <a:r>
              <a:rPr lang="en-US" sz="2800" dirty="0">
                <a:solidFill>
                  <a:srgbClr val="002060"/>
                </a:solidFill>
                <a:latin typeface="Corbel" panose="020B0503020204020204" pitchFamily="34" charset="0"/>
              </a:rPr>
              <a:t>If two or more travelling waves are moving through some medium, the </a:t>
            </a:r>
            <a:r>
              <a:rPr lang="en-US" sz="2800" u="sng" dirty="0">
                <a:solidFill>
                  <a:srgbClr val="002060"/>
                </a:solidFill>
                <a:latin typeface="Corbel" panose="020B0503020204020204" pitchFamily="34" charset="0"/>
              </a:rPr>
              <a:t>resultant wave displacement</a:t>
            </a:r>
            <a:r>
              <a:rPr lang="en-US" sz="2800" dirty="0">
                <a:solidFill>
                  <a:srgbClr val="002060"/>
                </a:solidFill>
                <a:latin typeface="Corbel" panose="020B0503020204020204" pitchFamily="34" charset="0"/>
              </a:rPr>
              <a:t> at any point is the algebraic </a:t>
            </a:r>
            <a:r>
              <a:rPr lang="en-US" sz="2800" u="sng" dirty="0">
                <a:solidFill>
                  <a:srgbClr val="002060"/>
                </a:solidFill>
                <a:latin typeface="Corbel" panose="020B0503020204020204" pitchFamily="34" charset="0"/>
              </a:rPr>
              <a:t>sum of the individual wave displacements</a:t>
            </a:r>
            <a:r>
              <a:rPr lang="en-US" sz="2800" dirty="0">
                <a:solidFill>
                  <a:srgbClr val="002060"/>
                </a:solidFill>
                <a:latin typeface="Corbel" panose="020B0503020204020204" pitchFamily="34" charset="0"/>
              </a:rPr>
              <a:t>.</a:t>
            </a:r>
          </a:p>
        </p:txBody>
      </p:sp>
      <p:grpSp>
        <p:nvGrpSpPr>
          <p:cNvPr id="5" name="Group 353"/>
          <p:cNvGrpSpPr>
            <a:grpSpLocks/>
          </p:cNvGrpSpPr>
          <p:nvPr/>
        </p:nvGrpSpPr>
        <p:grpSpPr bwMode="auto">
          <a:xfrm>
            <a:off x="211138" y="1200150"/>
            <a:ext cx="4360862" cy="4586288"/>
            <a:chOff x="2900" y="762"/>
            <a:chExt cx="2502" cy="2889"/>
          </a:xfrm>
        </p:grpSpPr>
        <p:sp>
          <p:nvSpPr>
            <p:cNvPr id="7522" name="Rectangle 354"/>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523" name="Freeform 355"/>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524" name="Freeform 356"/>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525" name="Freeform 357"/>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526" name="Freeform 358"/>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527" name="Freeform 359"/>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528" name="Freeform 360"/>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529" name="Freeform 361"/>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530" name="Freeform 362"/>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531" name="Freeform 363"/>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532" name="Freeform 364"/>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533" name="Freeform 365"/>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534" name="Freeform 366"/>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535" name="Freeform 367"/>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536" name="Freeform 368"/>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537" name="Freeform 369"/>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538" name="Freeform 370"/>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539" name="Freeform 371"/>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540" name="Freeform 372"/>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541" name="Freeform 373"/>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542" name="Freeform 374"/>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543" name="Freeform 375"/>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544" name="Freeform 376"/>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545" name="Freeform 377"/>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546" name="Freeform 378"/>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547" name="Freeform 379"/>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548" name="Freeform 380"/>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549" name="Freeform 381"/>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550" name="Freeform 382"/>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551" name="Freeform 383"/>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552" name="Freeform 384"/>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553" name="Freeform 385"/>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554" name="Freeform 386"/>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555" name="Freeform 387"/>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556" name="Freeform 388"/>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557" name="Freeform 389"/>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558" name="Freeform 390"/>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559" name="Rectangle 391"/>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560" name="Rectangle 392"/>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561" name="Rectangle 393"/>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562" name="Rectangle 394"/>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563" name="Rectangle 395"/>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564" name="Rectangle 396"/>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565" name="Rectangle 397"/>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566" name="Rectangle 398"/>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567" name="Rectangle 399"/>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568" name="Rectangle 400"/>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569" name="Rectangle 401"/>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570" name="Rectangle 402"/>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571" name="Rectangle 403"/>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572" name="Rectangle 404"/>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573" name="Rectangle 405"/>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574" name="Rectangle 406"/>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575" name="Rectangle 407"/>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576" name="Rectangle 408"/>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577" name="Rectangle 409"/>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578" name="Rectangle 410"/>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579" name="Rectangle 411"/>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580" name="Rectangle 412"/>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581" name="Rectangle 413"/>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582" name="Rectangle 414"/>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583" name="Rectangle 415"/>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584" name="Rectangle 416"/>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585" name="Rectangle 417"/>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586" name="Rectangle 418"/>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587" name="Rectangle 419"/>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588" name="Rectangle 420"/>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589" name="Rectangle 421"/>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590" name="Rectangle 422"/>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591" name="Rectangle 423"/>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592" name="Rectangle 424"/>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593" name="Rectangle 425"/>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594" name="Rectangle 426"/>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595" name="Rectangle 427"/>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grpSp>
        <p:nvGrpSpPr>
          <p:cNvPr id="6" name="Group 428"/>
          <p:cNvGrpSpPr>
            <a:grpSpLocks/>
          </p:cNvGrpSpPr>
          <p:nvPr/>
        </p:nvGrpSpPr>
        <p:grpSpPr bwMode="auto">
          <a:xfrm>
            <a:off x="211138" y="1211263"/>
            <a:ext cx="4360862" cy="4586287"/>
            <a:chOff x="2900" y="762"/>
            <a:chExt cx="2502" cy="2889"/>
          </a:xfrm>
        </p:grpSpPr>
        <p:sp>
          <p:nvSpPr>
            <p:cNvPr id="7597" name="Rectangle 429"/>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598" name="Freeform 430"/>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599" name="Freeform 431"/>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600" name="Freeform 432"/>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601" name="Freeform 433"/>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602" name="Freeform 434"/>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603" name="Freeform 435"/>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604" name="Freeform 436"/>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605" name="Freeform 437"/>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606" name="Freeform 438"/>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607" name="Freeform 439"/>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608" name="Freeform 440"/>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609" name="Freeform 441"/>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610" name="Freeform 442"/>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611" name="Freeform 443"/>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612" name="Freeform 444"/>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613" name="Freeform 445"/>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614" name="Freeform 446"/>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615" name="Freeform 447"/>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616" name="Freeform 448"/>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617" name="Freeform 449"/>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618" name="Freeform 450"/>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619" name="Freeform 451"/>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620" name="Freeform 452"/>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621" name="Freeform 453"/>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622" name="Freeform 454"/>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623" name="Freeform 455"/>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624" name="Freeform 456"/>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625" name="Freeform 457"/>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626" name="Freeform 458"/>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627" name="Freeform 459"/>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628" name="Freeform 460"/>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629" name="Freeform 461"/>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630" name="Freeform 462"/>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631" name="Freeform 463"/>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632" name="Freeform 464"/>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633" name="Freeform 465"/>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634" name="Rectangle 466"/>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635" name="Rectangle 467"/>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636" name="Rectangle 468"/>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637" name="Rectangle 469"/>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638" name="Rectangle 470"/>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639" name="Rectangle 471"/>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640" name="Rectangle 472"/>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641" name="Rectangle 473"/>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642" name="Rectangle 474"/>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643" name="Rectangle 475"/>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644" name="Rectangle 476"/>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645" name="Rectangle 477"/>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646" name="Rectangle 478"/>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647" name="Rectangle 479"/>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648" name="Rectangle 480"/>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649" name="Rectangle 481"/>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650" name="Rectangle 482"/>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651" name="Rectangle 483"/>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652" name="Rectangle 484"/>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653" name="Rectangle 485"/>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654" name="Rectangle 486"/>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655" name="Rectangle 487"/>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656" name="Rectangle 488"/>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657" name="Rectangle 489"/>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658" name="Rectangle 490"/>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659" name="Rectangle 491"/>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660" name="Rectangle 492"/>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661" name="Rectangle 493"/>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662" name="Rectangle 494"/>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663" name="Rectangle 495"/>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664" name="Rectangle 496"/>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665" name="Rectangle 497"/>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666" name="Rectangle 498"/>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667" name="Rectangle 499"/>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668" name="Rectangle 500"/>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669" name="Rectangle 501"/>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670" name="Rectangle 502"/>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grpSp>
        <p:nvGrpSpPr>
          <p:cNvPr id="7" name="Group 503"/>
          <p:cNvGrpSpPr>
            <a:grpSpLocks/>
          </p:cNvGrpSpPr>
          <p:nvPr/>
        </p:nvGrpSpPr>
        <p:grpSpPr bwMode="auto">
          <a:xfrm>
            <a:off x="211138" y="1193800"/>
            <a:ext cx="4360862" cy="4586288"/>
            <a:chOff x="2900" y="762"/>
            <a:chExt cx="2502" cy="2889"/>
          </a:xfrm>
        </p:grpSpPr>
        <p:sp>
          <p:nvSpPr>
            <p:cNvPr id="7672" name="Rectangle 504"/>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673" name="Freeform 505"/>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674" name="Freeform 506"/>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675" name="Freeform 507"/>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676" name="Freeform 508"/>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677" name="Freeform 509"/>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678" name="Freeform 510"/>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679" name="Freeform 511"/>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680" name="Freeform 512"/>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681" name="Freeform 513"/>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682" name="Freeform 514"/>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683" name="Freeform 515"/>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684" name="Freeform 516"/>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685" name="Freeform 517"/>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686" name="Freeform 518"/>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687" name="Freeform 519"/>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688" name="Freeform 520"/>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689" name="Freeform 521"/>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690" name="Freeform 522"/>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691" name="Freeform 523"/>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692" name="Freeform 524"/>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693" name="Freeform 525"/>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694" name="Freeform 526"/>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695" name="Freeform 527"/>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696" name="Freeform 528"/>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697" name="Freeform 529"/>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698" name="Freeform 530"/>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699" name="Freeform 531"/>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700" name="Freeform 532"/>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701" name="Freeform 533"/>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702" name="Freeform 534"/>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703" name="Freeform 535"/>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704" name="Freeform 536"/>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705" name="Freeform 537"/>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706" name="Freeform 538"/>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707" name="Freeform 539"/>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708" name="Freeform 540"/>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709" name="Rectangle 541"/>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710" name="Rectangle 542"/>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711" name="Rectangle 543"/>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712" name="Rectangle 544"/>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713" name="Rectangle 545"/>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714" name="Rectangle 546"/>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715" name="Rectangle 547"/>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716" name="Rectangle 548"/>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717" name="Rectangle 549"/>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718" name="Rectangle 550"/>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719" name="Rectangle 551"/>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720" name="Rectangle 552"/>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721" name="Rectangle 553"/>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722" name="Rectangle 554"/>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723" name="Rectangle 555"/>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724" name="Rectangle 556"/>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725" name="Rectangle 557"/>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726" name="Rectangle 558"/>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727" name="Rectangle 559"/>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728" name="Rectangle 560"/>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729" name="Rectangle 561"/>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730" name="Rectangle 562"/>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731" name="Rectangle 563"/>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732" name="Rectangle 564"/>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733" name="Rectangle 565"/>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734" name="Rectangle 566"/>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735" name="Rectangle 567"/>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736" name="Rectangle 568"/>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737" name="Rectangle 569"/>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738" name="Rectangle 570"/>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739" name="Rectangle 571"/>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740" name="Rectangle 572"/>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741" name="Rectangle 573"/>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742" name="Rectangle 574"/>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743" name="Rectangle 575"/>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744" name="Rectangle 576"/>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745" name="Rectangle 577"/>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grpSp>
        <p:nvGrpSpPr>
          <p:cNvPr id="8" name="Group 578"/>
          <p:cNvGrpSpPr>
            <a:grpSpLocks/>
          </p:cNvGrpSpPr>
          <p:nvPr/>
        </p:nvGrpSpPr>
        <p:grpSpPr bwMode="auto">
          <a:xfrm>
            <a:off x="211138" y="1176338"/>
            <a:ext cx="4360862" cy="4586287"/>
            <a:chOff x="2900" y="762"/>
            <a:chExt cx="2502" cy="2889"/>
          </a:xfrm>
        </p:grpSpPr>
        <p:sp>
          <p:nvSpPr>
            <p:cNvPr id="7747" name="Rectangle 579"/>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748" name="Freeform 580"/>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749" name="Freeform 581"/>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750" name="Freeform 582"/>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751" name="Freeform 583"/>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752" name="Freeform 584"/>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753" name="Freeform 585"/>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754" name="Freeform 586"/>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755" name="Freeform 587"/>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756" name="Freeform 588"/>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757" name="Freeform 589"/>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758" name="Freeform 590"/>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759" name="Freeform 591"/>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760" name="Freeform 592"/>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761" name="Freeform 593"/>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762" name="Freeform 594"/>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763" name="Freeform 595"/>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764" name="Freeform 596"/>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765" name="Freeform 597"/>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766" name="Freeform 598"/>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767" name="Freeform 599"/>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768" name="Freeform 600"/>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769" name="Freeform 601"/>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770" name="Freeform 602"/>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771" name="Freeform 603"/>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772" name="Freeform 604"/>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773" name="Freeform 605"/>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774" name="Freeform 606"/>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775" name="Freeform 607"/>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776" name="Freeform 608"/>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777" name="Freeform 609"/>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778" name="Freeform 610"/>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779" name="Freeform 611"/>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780" name="Freeform 612"/>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781" name="Freeform 613"/>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782" name="Freeform 614"/>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783" name="Freeform 615"/>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784" name="Rectangle 616"/>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785" name="Rectangle 617"/>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786" name="Rectangle 618"/>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787" name="Rectangle 619"/>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788" name="Rectangle 620"/>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789" name="Rectangle 621"/>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790" name="Rectangle 622"/>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791" name="Rectangle 623"/>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792" name="Rectangle 624"/>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793" name="Rectangle 625"/>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794" name="Rectangle 626"/>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795" name="Rectangle 627"/>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796" name="Rectangle 628"/>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797" name="Rectangle 629"/>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798" name="Rectangle 630"/>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799" name="Rectangle 631"/>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800" name="Rectangle 632"/>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801" name="Rectangle 633"/>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802" name="Rectangle 634"/>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803" name="Rectangle 635"/>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804" name="Rectangle 636"/>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805" name="Rectangle 637"/>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806" name="Rectangle 638"/>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807" name="Rectangle 639"/>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808" name="Rectangle 640"/>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809" name="Rectangle 641"/>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810" name="Rectangle 642"/>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811" name="Rectangle 643"/>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812" name="Rectangle 644"/>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813" name="Rectangle 645"/>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814" name="Rectangle 646"/>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815" name="Rectangle 647"/>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816" name="Rectangle 648"/>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817" name="Rectangle 649"/>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818" name="Rectangle 650"/>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819" name="Rectangle 651"/>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820" name="Rectangle 652"/>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grpSp>
        <p:nvGrpSpPr>
          <p:cNvPr id="9" name="Group 653"/>
          <p:cNvGrpSpPr>
            <a:grpSpLocks/>
          </p:cNvGrpSpPr>
          <p:nvPr/>
        </p:nvGrpSpPr>
        <p:grpSpPr bwMode="auto">
          <a:xfrm>
            <a:off x="211138" y="1211263"/>
            <a:ext cx="4360862" cy="4586287"/>
            <a:chOff x="2900" y="762"/>
            <a:chExt cx="2502" cy="2889"/>
          </a:xfrm>
        </p:grpSpPr>
        <p:sp>
          <p:nvSpPr>
            <p:cNvPr id="7822" name="Rectangle 654"/>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823" name="Freeform 655"/>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824" name="Freeform 656"/>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825" name="Freeform 657"/>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826" name="Freeform 658"/>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827" name="Freeform 659"/>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828" name="Freeform 660"/>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829" name="Freeform 661"/>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830" name="Freeform 662"/>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831" name="Freeform 663"/>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832" name="Freeform 664"/>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833" name="Freeform 665"/>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834" name="Freeform 666"/>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835" name="Freeform 667"/>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836" name="Freeform 668"/>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837" name="Freeform 669"/>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838" name="Freeform 670"/>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839" name="Freeform 671"/>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840" name="Freeform 672"/>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841" name="Freeform 673"/>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842" name="Freeform 674"/>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843" name="Freeform 675"/>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844" name="Freeform 676"/>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845" name="Freeform 677"/>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846" name="Freeform 678"/>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847" name="Freeform 679"/>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848" name="Freeform 680"/>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849" name="Freeform 681"/>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850" name="Freeform 682"/>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851" name="Freeform 683"/>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852" name="Freeform 684"/>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853" name="Freeform 685"/>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854" name="Freeform 686"/>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855" name="Freeform 687"/>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856" name="Freeform 688"/>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857" name="Freeform 689"/>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858" name="Freeform 690"/>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859" name="Rectangle 691"/>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860" name="Rectangle 692"/>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861" name="Rectangle 693"/>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862" name="Rectangle 694"/>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863" name="Rectangle 695"/>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864" name="Rectangle 696"/>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865" name="Rectangle 697"/>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866" name="Rectangle 698"/>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867" name="Rectangle 699"/>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868" name="Rectangle 700"/>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869" name="Rectangle 701"/>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870" name="Rectangle 702"/>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871" name="Rectangle 703"/>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872" name="Rectangle 704"/>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873" name="Rectangle 705"/>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874" name="Rectangle 706"/>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875" name="Rectangle 707"/>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876" name="Rectangle 708"/>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877" name="Rectangle 709"/>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878" name="Rectangle 710"/>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879" name="Rectangle 711"/>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880" name="Rectangle 712"/>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881" name="Rectangle 713"/>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882" name="Rectangle 714"/>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883" name="Rectangle 715"/>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884" name="Rectangle 716"/>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885" name="Rectangle 717"/>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886" name="Rectangle 718"/>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887" name="Rectangle 719"/>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888" name="Rectangle 720"/>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889" name="Rectangle 721"/>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890" name="Rectangle 722"/>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891" name="Rectangle 723"/>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892" name="Rectangle 724"/>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893" name="Rectangle 725"/>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894" name="Rectangle 726"/>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895" name="Rectangle 727"/>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grpSp>
        <p:nvGrpSpPr>
          <p:cNvPr id="10" name="Group 728"/>
          <p:cNvGrpSpPr>
            <a:grpSpLocks/>
          </p:cNvGrpSpPr>
          <p:nvPr/>
        </p:nvGrpSpPr>
        <p:grpSpPr bwMode="auto">
          <a:xfrm>
            <a:off x="211138" y="1193800"/>
            <a:ext cx="4360862" cy="4586288"/>
            <a:chOff x="2900" y="762"/>
            <a:chExt cx="2502" cy="2889"/>
          </a:xfrm>
        </p:grpSpPr>
        <p:sp>
          <p:nvSpPr>
            <p:cNvPr id="7897" name="Rectangle 729"/>
            <p:cNvSpPr>
              <a:spLocks noChangeArrowheads="1"/>
            </p:cNvSpPr>
            <p:nvPr/>
          </p:nvSpPr>
          <p:spPr bwMode="auto">
            <a:xfrm>
              <a:off x="2917" y="762"/>
              <a:ext cx="2485" cy="2889"/>
            </a:xfrm>
            <a:prstGeom prst="rect">
              <a:avLst/>
            </a:prstGeom>
            <a:solidFill>
              <a:srgbClr val="FFFFFF">
                <a:alpha val="50000"/>
              </a:srgbClr>
            </a:solidFill>
            <a:ln w="9525">
              <a:noFill/>
              <a:miter lim="800000"/>
              <a:headEnd/>
              <a:tailEnd/>
            </a:ln>
          </p:spPr>
          <p:txBody>
            <a:bodyPr/>
            <a:lstStyle/>
            <a:p>
              <a:endParaRPr lang="en-AU"/>
            </a:p>
          </p:txBody>
        </p:sp>
        <p:sp>
          <p:nvSpPr>
            <p:cNvPr id="7898" name="Freeform 730"/>
            <p:cNvSpPr>
              <a:spLocks/>
            </p:cNvSpPr>
            <p:nvPr/>
          </p:nvSpPr>
          <p:spPr bwMode="auto">
            <a:xfrm>
              <a:off x="2917" y="1780"/>
              <a:ext cx="62" cy="429"/>
            </a:xfrm>
            <a:custGeom>
              <a:avLst/>
              <a:gdLst/>
              <a:ahLst/>
              <a:cxnLst>
                <a:cxn ang="0">
                  <a:pos x="0" y="429"/>
                </a:cxn>
                <a:cxn ang="0">
                  <a:pos x="15" y="320"/>
                </a:cxn>
                <a:cxn ang="0">
                  <a:pos x="30" y="208"/>
                </a:cxn>
                <a:cxn ang="0">
                  <a:pos x="47" y="100"/>
                </a:cxn>
                <a:cxn ang="0">
                  <a:pos x="62" y="0"/>
                </a:cxn>
              </a:cxnLst>
              <a:rect l="0" t="0" r="r" b="b"/>
              <a:pathLst>
                <a:path w="62" h="429">
                  <a:moveTo>
                    <a:pt x="0" y="429"/>
                  </a:moveTo>
                  <a:lnTo>
                    <a:pt x="15" y="320"/>
                  </a:lnTo>
                  <a:lnTo>
                    <a:pt x="30" y="208"/>
                  </a:lnTo>
                  <a:lnTo>
                    <a:pt x="47" y="100"/>
                  </a:lnTo>
                  <a:lnTo>
                    <a:pt x="62" y="0"/>
                  </a:lnTo>
                </a:path>
              </a:pathLst>
            </a:custGeom>
            <a:noFill/>
            <a:ln w="11113">
              <a:solidFill>
                <a:srgbClr val="FF0000"/>
              </a:solidFill>
              <a:prstDash val="solid"/>
              <a:round/>
              <a:headEnd/>
              <a:tailEnd/>
            </a:ln>
          </p:spPr>
          <p:txBody>
            <a:bodyPr/>
            <a:lstStyle/>
            <a:p>
              <a:endParaRPr lang="en-AU"/>
            </a:p>
          </p:txBody>
        </p:sp>
        <p:sp>
          <p:nvSpPr>
            <p:cNvPr id="7899" name="Freeform 731"/>
            <p:cNvSpPr>
              <a:spLocks/>
            </p:cNvSpPr>
            <p:nvPr/>
          </p:nvSpPr>
          <p:spPr bwMode="auto">
            <a:xfrm>
              <a:off x="2979" y="1427"/>
              <a:ext cx="62" cy="353"/>
            </a:xfrm>
            <a:custGeom>
              <a:avLst/>
              <a:gdLst/>
              <a:ahLst/>
              <a:cxnLst>
                <a:cxn ang="0">
                  <a:pos x="0" y="353"/>
                </a:cxn>
                <a:cxn ang="0">
                  <a:pos x="15" y="257"/>
                </a:cxn>
                <a:cxn ang="0">
                  <a:pos x="30" y="164"/>
                </a:cxn>
                <a:cxn ang="0">
                  <a:pos x="47" y="76"/>
                </a:cxn>
                <a:cxn ang="0">
                  <a:pos x="55" y="36"/>
                </a:cxn>
                <a:cxn ang="0">
                  <a:pos x="62" y="0"/>
                </a:cxn>
              </a:cxnLst>
              <a:rect l="0" t="0" r="r" b="b"/>
              <a:pathLst>
                <a:path w="62" h="353">
                  <a:moveTo>
                    <a:pt x="0" y="353"/>
                  </a:moveTo>
                  <a:lnTo>
                    <a:pt x="15" y="257"/>
                  </a:lnTo>
                  <a:lnTo>
                    <a:pt x="30" y="164"/>
                  </a:lnTo>
                  <a:lnTo>
                    <a:pt x="47" y="76"/>
                  </a:lnTo>
                  <a:lnTo>
                    <a:pt x="55" y="36"/>
                  </a:lnTo>
                  <a:lnTo>
                    <a:pt x="62" y="0"/>
                  </a:lnTo>
                </a:path>
              </a:pathLst>
            </a:custGeom>
            <a:noFill/>
            <a:ln w="11113">
              <a:solidFill>
                <a:srgbClr val="FF0000"/>
              </a:solidFill>
              <a:prstDash val="solid"/>
              <a:round/>
              <a:headEnd/>
              <a:tailEnd/>
            </a:ln>
          </p:spPr>
          <p:txBody>
            <a:bodyPr/>
            <a:lstStyle/>
            <a:p>
              <a:endParaRPr lang="en-AU"/>
            </a:p>
          </p:txBody>
        </p:sp>
        <p:sp>
          <p:nvSpPr>
            <p:cNvPr id="7900" name="Freeform 732"/>
            <p:cNvSpPr>
              <a:spLocks/>
            </p:cNvSpPr>
            <p:nvPr/>
          </p:nvSpPr>
          <p:spPr bwMode="auto">
            <a:xfrm>
              <a:off x="3041" y="1215"/>
              <a:ext cx="62" cy="212"/>
            </a:xfrm>
            <a:custGeom>
              <a:avLst/>
              <a:gdLst/>
              <a:ahLst/>
              <a:cxnLst>
                <a:cxn ang="0">
                  <a:pos x="0" y="212"/>
                </a:cxn>
                <a:cxn ang="0">
                  <a:pos x="15" y="144"/>
                </a:cxn>
                <a:cxn ang="0">
                  <a:pos x="30" y="88"/>
                </a:cxn>
                <a:cxn ang="0">
                  <a:pos x="47" y="40"/>
                </a:cxn>
                <a:cxn ang="0">
                  <a:pos x="62" y="0"/>
                </a:cxn>
              </a:cxnLst>
              <a:rect l="0" t="0" r="r" b="b"/>
              <a:pathLst>
                <a:path w="62" h="212">
                  <a:moveTo>
                    <a:pt x="0" y="212"/>
                  </a:moveTo>
                  <a:lnTo>
                    <a:pt x="15" y="144"/>
                  </a:lnTo>
                  <a:lnTo>
                    <a:pt x="30" y="88"/>
                  </a:lnTo>
                  <a:lnTo>
                    <a:pt x="47" y="40"/>
                  </a:lnTo>
                  <a:lnTo>
                    <a:pt x="62" y="0"/>
                  </a:lnTo>
                </a:path>
              </a:pathLst>
            </a:custGeom>
            <a:noFill/>
            <a:ln w="11113">
              <a:solidFill>
                <a:srgbClr val="FF0000"/>
              </a:solidFill>
              <a:prstDash val="solid"/>
              <a:round/>
              <a:headEnd/>
              <a:tailEnd/>
            </a:ln>
          </p:spPr>
          <p:txBody>
            <a:bodyPr/>
            <a:lstStyle/>
            <a:p>
              <a:endParaRPr lang="en-AU"/>
            </a:p>
          </p:txBody>
        </p:sp>
        <p:sp>
          <p:nvSpPr>
            <p:cNvPr id="7901" name="Freeform 733"/>
            <p:cNvSpPr>
              <a:spLocks/>
            </p:cNvSpPr>
            <p:nvPr/>
          </p:nvSpPr>
          <p:spPr bwMode="auto">
            <a:xfrm>
              <a:off x="3103" y="1159"/>
              <a:ext cx="62" cy="56"/>
            </a:xfrm>
            <a:custGeom>
              <a:avLst/>
              <a:gdLst/>
              <a:ahLst/>
              <a:cxnLst>
                <a:cxn ang="0">
                  <a:pos x="0" y="56"/>
                </a:cxn>
                <a:cxn ang="0">
                  <a:pos x="15" y="28"/>
                </a:cxn>
                <a:cxn ang="0">
                  <a:pos x="30" y="8"/>
                </a:cxn>
                <a:cxn ang="0">
                  <a:pos x="48" y="0"/>
                </a:cxn>
                <a:cxn ang="0">
                  <a:pos x="62" y="0"/>
                </a:cxn>
              </a:cxnLst>
              <a:rect l="0" t="0" r="r" b="b"/>
              <a:pathLst>
                <a:path w="62" h="56">
                  <a:moveTo>
                    <a:pt x="0" y="56"/>
                  </a:moveTo>
                  <a:lnTo>
                    <a:pt x="15" y="28"/>
                  </a:lnTo>
                  <a:lnTo>
                    <a:pt x="30" y="8"/>
                  </a:lnTo>
                  <a:lnTo>
                    <a:pt x="48" y="0"/>
                  </a:lnTo>
                  <a:lnTo>
                    <a:pt x="62" y="0"/>
                  </a:lnTo>
                </a:path>
              </a:pathLst>
            </a:custGeom>
            <a:noFill/>
            <a:ln w="11113">
              <a:solidFill>
                <a:srgbClr val="FF0000"/>
              </a:solidFill>
              <a:prstDash val="solid"/>
              <a:round/>
              <a:headEnd/>
              <a:tailEnd/>
            </a:ln>
          </p:spPr>
          <p:txBody>
            <a:bodyPr/>
            <a:lstStyle/>
            <a:p>
              <a:endParaRPr lang="en-AU"/>
            </a:p>
          </p:txBody>
        </p:sp>
        <p:sp>
          <p:nvSpPr>
            <p:cNvPr id="7902" name="Freeform 734"/>
            <p:cNvSpPr>
              <a:spLocks/>
            </p:cNvSpPr>
            <p:nvPr/>
          </p:nvSpPr>
          <p:spPr bwMode="auto">
            <a:xfrm>
              <a:off x="3165" y="1159"/>
              <a:ext cx="62" cy="84"/>
            </a:xfrm>
            <a:custGeom>
              <a:avLst/>
              <a:gdLst/>
              <a:ahLst/>
              <a:cxnLst>
                <a:cxn ang="0">
                  <a:pos x="0" y="0"/>
                </a:cxn>
                <a:cxn ang="0">
                  <a:pos x="15" y="8"/>
                </a:cxn>
                <a:cxn ang="0">
                  <a:pos x="30" y="28"/>
                </a:cxn>
                <a:cxn ang="0">
                  <a:pos x="48" y="52"/>
                </a:cxn>
                <a:cxn ang="0">
                  <a:pos x="62" y="84"/>
                </a:cxn>
              </a:cxnLst>
              <a:rect l="0" t="0" r="r" b="b"/>
              <a:pathLst>
                <a:path w="62" h="84">
                  <a:moveTo>
                    <a:pt x="0" y="0"/>
                  </a:moveTo>
                  <a:lnTo>
                    <a:pt x="15" y="8"/>
                  </a:lnTo>
                  <a:lnTo>
                    <a:pt x="30" y="28"/>
                  </a:lnTo>
                  <a:lnTo>
                    <a:pt x="48" y="52"/>
                  </a:lnTo>
                  <a:lnTo>
                    <a:pt x="62" y="84"/>
                  </a:lnTo>
                </a:path>
              </a:pathLst>
            </a:custGeom>
            <a:noFill/>
            <a:ln w="11113">
              <a:solidFill>
                <a:srgbClr val="FF0000"/>
              </a:solidFill>
              <a:prstDash val="solid"/>
              <a:round/>
              <a:headEnd/>
              <a:tailEnd/>
            </a:ln>
          </p:spPr>
          <p:txBody>
            <a:bodyPr/>
            <a:lstStyle/>
            <a:p>
              <a:endParaRPr lang="en-AU"/>
            </a:p>
          </p:txBody>
        </p:sp>
        <p:sp>
          <p:nvSpPr>
            <p:cNvPr id="7903" name="Freeform 735"/>
            <p:cNvSpPr>
              <a:spLocks/>
            </p:cNvSpPr>
            <p:nvPr/>
          </p:nvSpPr>
          <p:spPr bwMode="auto">
            <a:xfrm>
              <a:off x="3227" y="1243"/>
              <a:ext cx="63" cy="180"/>
            </a:xfrm>
            <a:custGeom>
              <a:avLst/>
              <a:gdLst/>
              <a:ahLst/>
              <a:cxnLst>
                <a:cxn ang="0">
                  <a:pos x="0" y="0"/>
                </a:cxn>
                <a:cxn ang="0">
                  <a:pos x="15" y="36"/>
                </a:cxn>
                <a:cxn ang="0">
                  <a:pos x="30" y="84"/>
                </a:cxn>
                <a:cxn ang="0">
                  <a:pos x="48" y="132"/>
                </a:cxn>
                <a:cxn ang="0">
                  <a:pos x="63" y="180"/>
                </a:cxn>
              </a:cxnLst>
              <a:rect l="0" t="0" r="r" b="b"/>
              <a:pathLst>
                <a:path w="63" h="180">
                  <a:moveTo>
                    <a:pt x="0" y="0"/>
                  </a:moveTo>
                  <a:lnTo>
                    <a:pt x="15" y="36"/>
                  </a:lnTo>
                  <a:lnTo>
                    <a:pt x="30" y="84"/>
                  </a:lnTo>
                  <a:lnTo>
                    <a:pt x="48" y="132"/>
                  </a:lnTo>
                  <a:lnTo>
                    <a:pt x="63" y="180"/>
                  </a:lnTo>
                </a:path>
              </a:pathLst>
            </a:custGeom>
            <a:noFill/>
            <a:ln w="11113">
              <a:solidFill>
                <a:srgbClr val="FF0000"/>
              </a:solidFill>
              <a:prstDash val="solid"/>
              <a:round/>
              <a:headEnd/>
              <a:tailEnd/>
            </a:ln>
          </p:spPr>
          <p:txBody>
            <a:bodyPr/>
            <a:lstStyle/>
            <a:p>
              <a:endParaRPr lang="en-AU"/>
            </a:p>
          </p:txBody>
        </p:sp>
        <p:sp>
          <p:nvSpPr>
            <p:cNvPr id="7904" name="Freeform 736"/>
            <p:cNvSpPr>
              <a:spLocks/>
            </p:cNvSpPr>
            <p:nvPr/>
          </p:nvSpPr>
          <p:spPr bwMode="auto">
            <a:xfrm>
              <a:off x="3290" y="1423"/>
              <a:ext cx="62" cy="205"/>
            </a:xfrm>
            <a:custGeom>
              <a:avLst/>
              <a:gdLst/>
              <a:ahLst/>
              <a:cxnLst>
                <a:cxn ang="0">
                  <a:pos x="0" y="0"/>
                </a:cxn>
                <a:cxn ang="0">
                  <a:pos x="14" y="52"/>
                </a:cxn>
                <a:cxn ang="0">
                  <a:pos x="29" y="104"/>
                </a:cxn>
                <a:cxn ang="0">
                  <a:pos x="47" y="156"/>
                </a:cxn>
                <a:cxn ang="0">
                  <a:pos x="62" y="205"/>
                </a:cxn>
              </a:cxnLst>
              <a:rect l="0" t="0" r="r" b="b"/>
              <a:pathLst>
                <a:path w="62" h="205">
                  <a:moveTo>
                    <a:pt x="0" y="0"/>
                  </a:moveTo>
                  <a:lnTo>
                    <a:pt x="14" y="52"/>
                  </a:lnTo>
                  <a:lnTo>
                    <a:pt x="29" y="104"/>
                  </a:lnTo>
                  <a:lnTo>
                    <a:pt x="47" y="156"/>
                  </a:lnTo>
                  <a:lnTo>
                    <a:pt x="62" y="205"/>
                  </a:lnTo>
                </a:path>
              </a:pathLst>
            </a:custGeom>
            <a:noFill/>
            <a:ln w="11113">
              <a:solidFill>
                <a:srgbClr val="FF0000"/>
              </a:solidFill>
              <a:prstDash val="solid"/>
              <a:round/>
              <a:headEnd/>
              <a:tailEnd/>
            </a:ln>
          </p:spPr>
          <p:txBody>
            <a:bodyPr/>
            <a:lstStyle/>
            <a:p>
              <a:endParaRPr lang="en-AU"/>
            </a:p>
          </p:txBody>
        </p:sp>
        <p:sp>
          <p:nvSpPr>
            <p:cNvPr id="7905" name="Freeform 737"/>
            <p:cNvSpPr>
              <a:spLocks/>
            </p:cNvSpPr>
            <p:nvPr/>
          </p:nvSpPr>
          <p:spPr bwMode="auto">
            <a:xfrm>
              <a:off x="3352" y="1628"/>
              <a:ext cx="62" cy="160"/>
            </a:xfrm>
            <a:custGeom>
              <a:avLst/>
              <a:gdLst/>
              <a:ahLst/>
              <a:cxnLst>
                <a:cxn ang="0">
                  <a:pos x="0" y="0"/>
                </a:cxn>
                <a:cxn ang="0">
                  <a:pos x="14" y="44"/>
                </a:cxn>
                <a:cxn ang="0">
                  <a:pos x="29" y="88"/>
                </a:cxn>
                <a:cxn ang="0">
                  <a:pos x="47" y="128"/>
                </a:cxn>
                <a:cxn ang="0">
                  <a:pos x="62" y="160"/>
                </a:cxn>
              </a:cxnLst>
              <a:rect l="0" t="0" r="r" b="b"/>
              <a:pathLst>
                <a:path w="62" h="160">
                  <a:moveTo>
                    <a:pt x="0" y="0"/>
                  </a:moveTo>
                  <a:lnTo>
                    <a:pt x="14" y="44"/>
                  </a:lnTo>
                  <a:lnTo>
                    <a:pt x="29" y="88"/>
                  </a:lnTo>
                  <a:lnTo>
                    <a:pt x="47" y="128"/>
                  </a:lnTo>
                  <a:lnTo>
                    <a:pt x="62" y="160"/>
                  </a:lnTo>
                </a:path>
              </a:pathLst>
            </a:custGeom>
            <a:noFill/>
            <a:ln w="11113">
              <a:solidFill>
                <a:srgbClr val="FF0000"/>
              </a:solidFill>
              <a:prstDash val="solid"/>
              <a:round/>
              <a:headEnd/>
              <a:tailEnd/>
            </a:ln>
          </p:spPr>
          <p:txBody>
            <a:bodyPr/>
            <a:lstStyle/>
            <a:p>
              <a:endParaRPr lang="en-AU"/>
            </a:p>
          </p:txBody>
        </p:sp>
        <p:sp>
          <p:nvSpPr>
            <p:cNvPr id="7906" name="Freeform 738"/>
            <p:cNvSpPr>
              <a:spLocks/>
            </p:cNvSpPr>
            <p:nvPr/>
          </p:nvSpPr>
          <p:spPr bwMode="auto">
            <a:xfrm>
              <a:off x="3414" y="1788"/>
              <a:ext cx="62" cy="56"/>
            </a:xfrm>
            <a:custGeom>
              <a:avLst/>
              <a:gdLst/>
              <a:ahLst/>
              <a:cxnLst>
                <a:cxn ang="0">
                  <a:pos x="0" y="0"/>
                </a:cxn>
                <a:cxn ang="0">
                  <a:pos x="15" y="24"/>
                </a:cxn>
                <a:cxn ang="0">
                  <a:pos x="29" y="40"/>
                </a:cxn>
                <a:cxn ang="0">
                  <a:pos x="47" y="52"/>
                </a:cxn>
                <a:cxn ang="0">
                  <a:pos x="62" y="56"/>
                </a:cxn>
              </a:cxnLst>
              <a:rect l="0" t="0" r="r" b="b"/>
              <a:pathLst>
                <a:path w="62" h="56">
                  <a:moveTo>
                    <a:pt x="0" y="0"/>
                  </a:moveTo>
                  <a:lnTo>
                    <a:pt x="15" y="24"/>
                  </a:lnTo>
                  <a:lnTo>
                    <a:pt x="29" y="40"/>
                  </a:lnTo>
                  <a:lnTo>
                    <a:pt x="47" y="52"/>
                  </a:lnTo>
                  <a:lnTo>
                    <a:pt x="62" y="56"/>
                  </a:lnTo>
                </a:path>
              </a:pathLst>
            </a:custGeom>
            <a:noFill/>
            <a:ln w="11113">
              <a:solidFill>
                <a:srgbClr val="FF0000"/>
              </a:solidFill>
              <a:prstDash val="solid"/>
              <a:round/>
              <a:headEnd/>
              <a:tailEnd/>
            </a:ln>
          </p:spPr>
          <p:txBody>
            <a:bodyPr/>
            <a:lstStyle/>
            <a:p>
              <a:endParaRPr lang="en-AU"/>
            </a:p>
          </p:txBody>
        </p:sp>
        <p:sp>
          <p:nvSpPr>
            <p:cNvPr id="7907" name="Freeform 739"/>
            <p:cNvSpPr>
              <a:spLocks/>
            </p:cNvSpPr>
            <p:nvPr/>
          </p:nvSpPr>
          <p:spPr bwMode="auto">
            <a:xfrm>
              <a:off x="3476" y="1788"/>
              <a:ext cx="62" cy="56"/>
            </a:xfrm>
            <a:custGeom>
              <a:avLst/>
              <a:gdLst/>
              <a:ahLst/>
              <a:cxnLst>
                <a:cxn ang="0">
                  <a:pos x="0" y="56"/>
                </a:cxn>
                <a:cxn ang="0">
                  <a:pos x="15" y="52"/>
                </a:cxn>
                <a:cxn ang="0">
                  <a:pos x="29" y="40"/>
                </a:cxn>
                <a:cxn ang="0">
                  <a:pos x="47" y="24"/>
                </a:cxn>
                <a:cxn ang="0">
                  <a:pos x="62" y="0"/>
                </a:cxn>
              </a:cxnLst>
              <a:rect l="0" t="0" r="r" b="b"/>
              <a:pathLst>
                <a:path w="62" h="56">
                  <a:moveTo>
                    <a:pt x="0" y="56"/>
                  </a:moveTo>
                  <a:lnTo>
                    <a:pt x="15" y="52"/>
                  </a:lnTo>
                  <a:lnTo>
                    <a:pt x="29" y="40"/>
                  </a:lnTo>
                  <a:lnTo>
                    <a:pt x="47" y="24"/>
                  </a:lnTo>
                  <a:lnTo>
                    <a:pt x="62" y="0"/>
                  </a:lnTo>
                </a:path>
              </a:pathLst>
            </a:custGeom>
            <a:noFill/>
            <a:ln w="11113">
              <a:solidFill>
                <a:srgbClr val="FF0000"/>
              </a:solidFill>
              <a:prstDash val="solid"/>
              <a:round/>
              <a:headEnd/>
              <a:tailEnd/>
            </a:ln>
          </p:spPr>
          <p:txBody>
            <a:bodyPr/>
            <a:lstStyle/>
            <a:p>
              <a:endParaRPr lang="en-AU"/>
            </a:p>
          </p:txBody>
        </p:sp>
        <p:sp>
          <p:nvSpPr>
            <p:cNvPr id="7908" name="Freeform 740"/>
            <p:cNvSpPr>
              <a:spLocks/>
            </p:cNvSpPr>
            <p:nvPr/>
          </p:nvSpPr>
          <p:spPr bwMode="auto">
            <a:xfrm>
              <a:off x="3538" y="1628"/>
              <a:ext cx="62" cy="160"/>
            </a:xfrm>
            <a:custGeom>
              <a:avLst/>
              <a:gdLst/>
              <a:ahLst/>
              <a:cxnLst>
                <a:cxn ang="0">
                  <a:pos x="0" y="160"/>
                </a:cxn>
                <a:cxn ang="0">
                  <a:pos x="15" y="128"/>
                </a:cxn>
                <a:cxn ang="0">
                  <a:pos x="30" y="88"/>
                </a:cxn>
                <a:cxn ang="0">
                  <a:pos x="47" y="44"/>
                </a:cxn>
                <a:cxn ang="0">
                  <a:pos x="62" y="0"/>
                </a:cxn>
              </a:cxnLst>
              <a:rect l="0" t="0" r="r" b="b"/>
              <a:pathLst>
                <a:path w="62" h="160">
                  <a:moveTo>
                    <a:pt x="0" y="160"/>
                  </a:moveTo>
                  <a:lnTo>
                    <a:pt x="15" y="128"/>
                  </a:lnTo>
                  <a:lnTo>
                    <a:pt x="30" y="88"/>
                  </a:lnTo>
                  <a:lnTo>
                    <a:pt x="47" y="44"/>
                  </a:lnTo>
                  <a:lnTo>
                    <a:pt x="62" y="0"/>
                  </a:lnTo>
                </a:path>
              </a:pathLst>
            </a:custGeom>
            <a:noFill/>
            <a:ln w="11113">
              <a:solidFill>
                <a:srgbClr val="FF0000"/>
              </a:solidFill>
              <a:prstDash val="solid"/>
              <a:round/>
              <a:headEnd/>
              <a:tailEnd/>
            </a:ln>
          </p:spPr>
          <p:txBody>
            <a:bodyPr/>
            <a:lstStyle/>
            <a:p>
              <a:endParaRPr lang="en-AU"/>
            </a:p>
          </p:txBody>
        </p:sp>
        <p:sp>
          <p:nvSpPr>
            <p:cNvPr id="7909" name="Freeform 741"/>
            <p:cNvSpPr>
              <a:spLocks/>
            </p:cNvSpPr>
            <p:nvPr/>
          </p:nvSpPr>
          <p:spPr bwMode="auto">
            <a:xfrm>
              <a:off x="3600" y="1423"/>
              <a:ext cx="62" cy="205"/>
            </a:xfrm>
            <a:custGeom>
              <a:avLst/>
              <a:gdLst/>
              <a:ahLst/>
              <a:cxnLst>
                <a:cxn ang="0">
                  <a:pos x="0" y="205"/>
                </a:cxn>
                <a:cxn ang="0">
                  <a:pos x="15" y="156"/>
                </a:cxn>
                <a:cxn ang="0">
                  <a:pos x="32" y="104"/>
                </a:cxn>
                <a:cxn ang="0">
                  <a:pos x="47" y="52"/>
                </a:cxn>
                <a:cxn ang="0">
                  <a:pos x="62" y="0"/>
                </a:cxn>
              </a:cxnLst>
              <a:rect l="0" t="0" r="r" b="b"/>
              <a:pathLst>
                <a:path w="62" h="205">
                  <a:moveTo>
                    <a:pt x="0" y="205"/>
                  </a:moveTo>
                  <a:lnTo>
                    <a:pt x="15" y="156"/>
                  </a:lnTo>
                  <a:lnTo>
                    <a:pt x="32" y="104"/>
                  </a:lnTo>
                  <a:lnTo>
                    <a:pt x="47" y="52"/>
                  </a:lnTo>
                  <a:lnTo>
                    <a:pt x="62" y="0"/>
                  </a:lnTo>
                </a:path>
              </a:pathLst>
            </a:custGeom>
            <a:noFill/>
            <a:ln w="11113">
              <a:solidFill>
                <a:srgbClr val="FF0000"/>
              </a:solidFill>
              <a:prstDash val="solid"/>
              <a:round/>
              <a:headEnd/>
              <a:tailEnd/>
            </a:ln>
          </p:spPr>
          <p:txBody>
            <a:bodyPr/>
            <a:lstStyle/>
            <a:p>
              <a:endParaRPr lang="en-AU"/>
            </a:p>
          </p:txBody>
        </p:sp>
        <p:sp>
          <p:nvSpPr>
            <p:cNvPr id="7910" name="Freeform 742"/>
            <p:cNvSpPr>
              <a:spLocks/>
            </p:cNvSpPr>
            <p:nvPr/>
          </p:nvSpPr>
          <p:spPr bwMode="auto">
            <a:xfrm>
              <a:off x="3662" y="1243"/>
              <a:ext cx="59" cy="180"/>
            </a:xfrm>
            <a:custGeom>
              <a:avLst/>
              <a:gdLst/>
              <a:ahLst/>
              <a:cxnLst>
                <a:cxn ang="0">
                  <a:pos x="0" y="180"/>
                </a:cxn>
                <a:cxn ang="0">
                  <a:pos x="15" y="132"/>
                </a:cxn>
                <a:cxn ang="0">
                  <a:pos x="30" y="84"/>
                </a:cxn>
                <a:cxn ang="0">
                  <a:pos x="45" y="36"/>
                </a:cxn>
                <a:cxn ang="0">
                  <a:pos x="59" y="0"/>
                </a:cxn>
              </a:cxnLst>
              <a:rect l="0" t="0" r="r" b="b"/>
              <a:pathLst>
                <a:path w="59" h="180">
                  <a:moveTo>
                    <a:pt x="0" y="180"/>
                  </a:moveTo>
                  <a:lnTo>
                    <a:pt x="15" y="132"/>
                  </a:lnTo>
                  <a:lnTo>
                    <a:pt x="30" y="84"/>
                  </a:lnTo>
                  <a:lnTo>
                    <a:pt x="45" y="36"/>
                  </a:lnTo>
                  <a:lnTo>
                    <a:pt x="59" y="0"/>
                  </a:lnTo>
                </a:path>
              </a:pathLst>
            </a:custGeom>
            <a:noFill/>
            <a:ln w="11113">
              <a:solidFill>
                <a:srgbClr val="FF0000"/>
              </a:solidFill>
              <a:prstDash val="solid"/>
              <a:round/>
              <a:headEnd/>
              <a:tailEnd/>
            </a:ln>
          </p:spPr>
          <p:txBody>
            <a:bodyPr/>
            <a:lstStyle/>
            <a:p>
              <a:endParaRPr lang="en-AU"/>
            </a:p>
          </p:txBody>
        </p:sp>
        <p:sp>
          <p:nvSpPr>
            <p:cNvPr id="7911" name="Freeform 743"/>
            <p:cNvSpPr>
              <a:spLocks/>
            </p:cNvSpPr>
            <p:nvPr/>
          </p:nvSpPr>
          <p:spPr bwMode="auto">
            <a:xfrm>
              <a:off x="3721" y="1159"/>
              <a:ext cx="62" cy="84"/>
            </a:xfrm>
            <a:custGeom>
              <a:avLst/>
              <a:gdLst/>
              <a:ahLst/>
              <a:cxnLst>
                <a:cxn ang="0">
                  <a:pos x="0" y="84"/>
                </a:cxn>
                <a:cxn ang="0">
                  <a:pos x="15" y="52"/>
                </a:cxn>
                <a:cxn ang="0">
                  <a:pos x="30" y="28"/>
                </a:cxn>
                <a:cxn ang="0">
                  <a:pos x="48" y="8"/>
                </a:cxn>
                <a:cxn ang="0">
                  <a:pos x="62" y="0"/>
                </a:cxn>
              </a:cxnLst>
              <a:rect l="0" t="0" r="r" b="b"/>
              <a:pathLst>
                <a:path w="62" h="84">
                  <a:moveTo>
                    <a:pt x="0" y="84"/>
                  </a:moveTo>
                  <a:lnTo>
                    <a:pt x="15" y="52"/>
                  </a:lnTo>
                  <a:lnTo>
                    <a:pt x="30" y="28"/>
                  </a:lnTo>
                  <a:lnTo>
                    <a:pt x="48" y="8"/>
                  </a:lnTo>
                  <a:lnTo>
                    <a:pt x="62" y="0"/>
                  </a:lnTo>
                </a:path>
              </a:pathLst>
            </a:custGeom>
            <a:noFill/>
            <a:ln w="11113">
              <a:solidFill>
                <a:srgbClr val="FF0000"/>
              </a:solidFill>
              <a:prstDash val="solid"/>
              <a:round/>
              <a:headEnd/>
              <a:tailEnd/>
            </a:ln>
          </p:spPr>
          <p:txBody>
            <a:bodyPr/>
            <a:lstStyle/>
            <a:p>
              <a:endParaRPr lang="en-AU"/>
            </a:p>
          </p:txBody>
        </p:sp>
        <p:sp>
          <p:nvSpPr>
            <p:cNvPr id="7912" name="Freeform 744"/>
            <p:cNvSpPr>
              <a:spLocks/>
            </p:cNvSpPr>
            <p:nvPr/>
          </p:nvSpPr>
          <p:spPr bwMode="auto">
            <a:xfrm>
              <a:off x="3783" y="1159"/>
              <a:ext cx="63" cy="56"/>
            </a:xfrm>
            <a:custGeom>
              <a:avLst/>
              <a:gdLst/>
              <a:ahLst/>
              <a:cxnLst>
                <a:cxn ang="0">
                  <a:pos x="0" y="0"/>
                </a:cxn>
                <a:cxn ang="0">
                  <a:pos x="15" y="0"/>
                </a:cxn>
                <a:cxn ang="0">
                  <a:pos x="30" y="8"/>
                </a:cxn>
                <a:cxn ang="0">
                  <a:pos x="48" y="28"/>
                </a:cxn>
                <a:cxn ang="0">
                  <a:pos x="63" y="56"/>
                </a:cxn>
              </a:cxnLst>
              <a:rect l="0" t="0" r="r" b="b"/>
              <a:pathLst>
                <a:path w="63" h="56">
                  <a:moveTo>
                    <a:pt x="0" y="0"/>
                  </a:moveTo>
                  <a:lnTo>
                    <a:pt x="15" y="0"/>
                  </a:lnTo>
                  <a:lnTo>
                    <a:pt x="30" y="8"/>
                  </a:lnTo>
                  <a:lnTo>
                    <a:pt x="48" y="28"/>
                  </a:lnTo>
                  <a:lnTo>
                    <a:pt x="63" y="56"/>
                  </a:lnTo>
                </a:path>
              </a:pathLst>
            </a:custGeom>
            <a:noFill/>
            <a:ln w="11113">
              <a:solidFill>
                <a:srgbClr val="FF0000"/>
              </a:solidFill>
              <a:prstDash val="solid"/>
              <a:round/>
              <a:headEnd/>
              <a:tailEnd/>
            </a:ln>
          </p:spPr>
          <p:txBody>
            <a:bodyPr/>
            <a:lstStyle/>
            <a:p>
              <a:endParaRPr lang="en-AU"/>
            </a:p>
          </p:txBody>
        </p:sp>
        <p:sp>
          <p:nvSpPr>
            <p:cNvPr id="7913" name="Freeform 745"/>
            <p:cNvSpPr>
              <a:spLocks/>
            </p:cNvSpPr>
            <p:nvPr/>
          </p:nvSpPr>
          <p:spPr bwMode="auto">
            <a:xfrm>
              <a:off x="3846" y="1215"/>
              <a:ext cx="62" cy="216"/>
            </a:xfrm>
            <a:custGeom>
              <a:avLst/>
              <a:gdLst/>
              <a:ahLst/>
              <a:cxnLst>
                <a:cxn ang="0">
                  <a:pos x="0" y="0"/>
                </a:cxn>
                <a:cxn ang="0">
                  <a:pos x="14" y="40"/>
                </a:cxn>
                <a:cxn ang="0">
                  <a:pos x="29" y="88"/>
                </a:cxn>
                <a:cxn ang="0">
                  <a:pos x="47" y="148"/>
                </a:cxn>
                <a:cxn ang="0">
                  <a:pos x="62" y="216"/>
                </a:cxn>
              </a:cxnLst>
              <a:rect l="0" t="0" r="r" b="b"/>
              <a:pathLst>
                <a:path w="62" h="216">
                  <a:moveTo>
                    <a:pt x="0" y="0"/>
                  </a:moveTo>
                  <a:lnTo>
                    <a:pt x="14" y="40"/>
                  </a:lnTo>
                  <a:lnTo>
                    <a:pt x="29" y="88"/>
                  </a:lnTo>
                  <a:lnTo>
                    <a:pt x="47" y="148"/>
                  </a:lnTo>
                  <a:lnTo>
                    <a:pt x="62" y="216"/>
                  </a:lnTo>
                </a:path>
              </a:pathLst>
            </a:custGeom>
            <a:noFill/>
            <a:ln w="11113">
              <a:solidFill>
                <a:srgbClr val="FF0000"/>
              </a:solidFill>
              <a:prstDash val="solid"/>
              <a:round/>
              <a:headEnd/>
              <a:tailEnd/>
            </a:ln>
          </p:spPr>
          <p:txBody>
            <a:bodyPr/>
            <a:lstStyle/>
            <a:p>
              <a:endParaRPr lang="en-AU"/>
            </a:p>
          </p:txBody>
        </p:sp>
        <p:sp>
          <p:nvSpPr>
            <p:cNvPr id="7914" name="Freeform 746"/>
            <p:cNvSpPr>
              <a:spLocks/>
            </p:cNvSpPr>
            <p:nvPr/>
          </p:nvSpPr>
          <p:spPr bwMode="auto">
            <a:xfrm>
              <a:off x="3908" y="1431"/>
              <a:ext cx="62" cy="349"/>
            </a:xfrm>
            <a:custGeom>
              <a:avLst/>
              <a:gdLst/>
              <a:ahLst/>
              <a:cxnLst>
                <a:cxn ang="0">
                  <a:pos x="0" y="0"/>
                </a:cxn>
                <a:cxn ang="0">
                  <a:pos x="14" y="76"/>
                </a:cxn>
                <a:cxn ang="0">
                  <a:pos x="29" y="160"/>
                </a:cxn>
                <a:cxn ang="0">
                  <a:pos x="47" y="253"/>
                </a:cxn>
                <a:cxn ang="0">
                  <a:pos x="62" y="349"/>
                </a:cxn>
              </a:cxnLst>
              <a:rect l="0" t="0" r="r" b="b"/>
              <a:pathLst>
                <a:path w="62" h="349">
                  <a:moveTo>
                    <a:pt x="0" y="0"/>
                  </a:moveTo>
                  <a:lnTo>
                    <a:pt x="14" y="76"/>
                  </a:lnTo>
                  <a:lnTo>
                    <a:pt x="29" y="160"/>
                  </a:lnTo>
                  <a:lnTo>
                    <a:pt x="47" y="253"/>
                  </a:lnTo>
                  <a:lnTo>
                    <a:pt x="62" y="349"/>
                  </a:lnTo>
                </a:path>
              </a:pathLst>
            </a:custGeom>
            <a:noFill/>
            <a:ln w="11113">
              <a:solidFill>
                <a:srgbClr val="FF0000"/>
              </a:solidFill>
              <a:prstDash val="solid"/>
              <a:round/>
              <a:headEnd/>
              <a:tailEnd/>
            </a:ln>
          </p:spPr>
          <p:txBody>
            <a:bodyPr/>
            <a:lstStyle/>
            <a:p>
              <a:endParaRPr lang="en-AU"/>
            </a:p>
          </p:txBody>
        </p:sp>
        <p:sp>
          <p:nvSpPr>
            <p:cNvPr id="7915" name="Freeform 747"/>
            <p:cNvSpPr>
              <a:spLocks/>
            </p:cNvSpPr>
            <p:nvPr/>
          </p:nvSpPr>
          <p:spPr bwMode="auto">
            <a:xfrm>
              <a:off x="3970" y="1780"/>
              <a:ext cx="62" cy="429"/>
            </a:xfrm>
            <a:custGeom>
              <a:avLst/>
              <a:gdLst/>
              <a:ahLst/>
              <a:cxnLst>
                <a:cxn ang="0">
                  <a:pos x="0" y="0"/>
                </a:cxn>
                <a:cxn ang="0">
                  <a:pos x="15" y="100"/>
                </a:cxn>
                <a:cxn ang="0">
                  <a:pos x="29" y="208"/>
                </a:cxn>
                <a:cxn ang="0">
                  <a:pos x="47" y="320"/>
                </a:cxn>
                <a:cxn ang="0">
                  <a:pos x="62" y="429"/>
                </a:cxn>
              </a:cxnLst>
              <a:rect l="0" t="0" r="r" b="b"/>
              <a:pathLst>
                <a:path w="62" h="429">
                  <a:moveTo>
                    <a:pt x="0" y="0"/>
                  </a:moveTo>
                  <a:lnTo>
                    <a:pt x="15" y="100"/>
                  </a:lnTo>
                  <a:lnTo>
                    <a:pt x="29" y="208"/>
                  </a:lnTo>
                  <a:lnTo>
                    <a:pt x="47" y="320"/>
                  </a:lnTo>
                  <a:lnTo>
                    <a:pt x="62" y="429"/>
                  </a:lnTo>
                </a:path>
              </a:pathLst>
            </a:custGeom>
            <a:noFill/>
            <a:ln w="11113">
              <a:solidFill>
                <a:srgbClr val="FF0000"/>
              </a:solidFill>
              <a:prstDash val="solid"/>
              <a:round/>
              <a:headEnd/>
              <a:tailEnd/>
            </a:ln>
          </p:spPr>
          <p:txBody>
            <a:bodyPr/>
            <a:lstStyle/>
            <a:p>
              <a:endParaRPr lang="en-AU"/>
            </a:p>
          </p:txBody>
        </p:sp>
        <p:sp>
          <p:nvSpPr>
            <p:cNvPr id="7916" name="Freeform 748"/>
            <p:cNvSpPr>
              <a:spLocks/>
            </p:cNvSpPr>
            <p:nvPr/>
          </p:nvSpPr>
          <p:spPr bwMode="auto">
            <a:xfrm>
              <a:off x="4032" y="2209"/>
              <a:ext cx="62" cy="424"/>
            </a:xfrm>
            <a:custGeom>
              <a:avLst/>
              <a:gdLst/>
              <a:ahLst/>
              <a:cxnLst>
                <a:cxn ang="0">
                  <a:pos x="0" y="0"/>
                </a:cxn>
                <a:cxn ang="0">
                  <a:pos x="15" y="108"/>
                </a:cxn>
                <a:cxn ang="0">
                  <a:pos x="29" y="216"/>
                </a:cxn>
                <a:cxn ang="0">
                  <a:pos x="47" y="324"/>
                </a:cxn>
                <a:cxn ang="0">
                  <a:pos x="62" y="424"/>
                </a:cxn>
              </a:cxnLst>
              <a:rect l="0" t="0" r="r" b="b"/>
              <a:pathLst>
                <a:path w="62" h="424">
                  <a:moveTo>
                    <a:pt x="0" y="0"/>
                  </a:moveTo>
                  <a:lnTo>
                    <a:pt x="15" y="108"/>
                  </a:lnTo>
                  <a:lnTo>
                    <a:pt x="29" y="216"/>
                  </a:lnTo>
                  <a:lnTo>
                    <a:pt x="47" y="324"/>
                  </a:lnTo>
                  <a:lnTo>
                    <a:pt x="62" y="424"/>
                  </a:lnTo>
                </a:path>
              </a:pathLst>
            </a:custGeom>
            <a:noFill/>
            <a:ln w="11113">
              <a:solidFill>
                <a:srgbClr val="FF0000"/>
              </a:solidFill>
              <a:prstDash val="solid"/>
              <a:round/>
              <a:headEnd/>
              <a:tailEnd/>
            </a:ln>
          </p:spPr>
          <p:txBody>
            <a:bodyPr/>
            <a:lstStyle/>
            <a:p>
              <a:endParaRPr lang="en-AU"/>
            </a:p>
          </p:txBody>
        </p:sp>
        <p:sp>
          <p:nvSpPr>
            <p:cNvPr id="7917" name="Freeform 749"/>
            <p:cNvSpPr>
              <a:spLocks/>
            </p:cNvSpPr>
            <p:nvPr/>
          </p:nvSpPr>
          <p:spPr bwMode="auto">
            <a:xfrm>
              <a:off x="4094" y="2633"/>
              <a:ext cx="62" cy="353"/>
            </a:xfrm>
            <a:custGeom>
              <a:avLst/>
              <a:gdLst/>
              <a:ahLst/>
              <a:cxnLst>
                <a:cxn ang="0">
                  <a:pos x="0" y="0"/>
                </a:cxn>
                <a:cxn ang="0">
                  <a:pos x="15" y="96"/>
                </a:cxn>
                <a:cxn ang="0">
                  <a:pos x="30" y="189"/>
                </a:cxn>
                <a:cxn ang="0">
                  <a:pos x="47" y="277"/>
                </a:cxn>
                <a:cxn ang="0">
                  <a:pos x="54" y="317"/>
                </a:cxn>
                <a:cxn ang="0">
                  <a:pos x="62" y="353"/>
                </a:cxn>
              </a:cxnLst>
              <a:rect l="0" t="0" r="r" b="b"/>
              <a:pathLst>
                <a:path w="62" h="353">
                  <a:moveTo>
                    <a:pt x="0" y="0"/>
                  </a:moveTo>
                  <a:lnTo>
                    <a:pt x="15" y="96"/>
                  </a:lnTo>
                  <a:lnTo>
                    <a:pt x="30" y="189"/>
                  </a:lnTo>
                  <a:lnTo>
                    <a:pt x="47" y="277"/>
                  </a:lnTo>
                  <a:lnTo>
                    <a:pt x="54" y="317"/>
                  </a:lnTo>
                  <a:lnTo>
                    <a:pt x="62" y="353"/>
                  </a:lnTo>
                </a:path>
              </a:pathLst>
            </a:custGeom>
            <a:noFill/>
            <a:ln w="11113">
              <a:solidFill>
                <a:srgbClr val="FF0000"/>
              </a:solidFill>
              <a:prstDash val="solid"/>
              <a:round/>
              <a:headEnd/>
              <a:tailEnd/>
            </a:ln>
          </p:spPr>
          <p:txBody>
            <a:bodyPr/>
            <a:lstStyle/>
            <a:p>
              <a:endParaRPr lang="en-AU"/>
            </a:p>
          </p:txBody>
        </p:sp>
        <p:sp>
          <p:nvSpPr>
            <p:cNvPr id="7918" name="Freeform 750"/>
            <p:cNvSpPr>
              <a:spLocks/>
            </p:cNvSpPr>
            <p:nvPr/>
          </p:nvSpPr>
          <p:spPr bwMode="auto">
            <a:xfrm>
              <a:off x="4156" y="2986"/>
              <a:ext cx="62" cy="212"/>
            </a:xfrm>
            <a:custGeom>
              <a:avLst/>
              <a:gdLst/>
              <a:ahLst/>
              <a:cxnLst>
                <a:cxn ang="0">
                  <a:pos x="0" y="0"/>
                </a:cxn>
                <a:cxn ang="0">
                  <a:pos x="15" y="68"/>
                </a:cxn>
                <a:cxn ang="0">
                  <a:pos x="30" y="124"/>
                </a:cxn>
                <a:cxn ang="0">
                  <a:pos x="47" y="172"/>
                </a:cxn>
                <a:cxn ang="0">
                  <a:pos x="62" y="212"/>
                </a:cxn>
              </a:cxnLst>
              <a:rect l="0" t="0" r="r" b="b"/>
              <a:pathLst>
                <a:path w="62" h="212">
                  <a:moveTo>
                    <a:pt x="0" y="0"/>
                  </a:moveTo>
                  <a:lnTo>
                    <a:pt x="15" y="68"/>
                  </a:lnTo>
                  <a:lnTo>
                    <a:pt x="30" y="124"/>
                  </a:lnTo>
                  <a:lnTo>
                    <a:pt x="47" y="172"/>
                  </a:lnTo>
                  <a:lnTo>
                    <a:pt x="62" y="212"/>
                  </a:lnTo>
                </a:path>
              </a:pathLst>
            </a:custGeom>
            <a:noFill/>
            <a:ln w="11113">
              <a:solidFill>
                <a:srgbClr val="FF0000"/>
              </a:solidFill>
              <a:prstDash val="solid"/>
              <a:round/>
              <a:headEnd/>
              <a:tailEnd/>
            </a:ln>
          </p:spPr>
          <p:txBody>
            <a:bodyPr/>
            <a:lstStyle/>
            <a:p>
              <a:endParaRPr lang="en-AU"/>
            </a:p>
          </p:txBody>
        </p:sp>
        <p:sp>
          <p:nvSpPr>
            <p:cNvPr id="7919" name="Freeform 751"/>
            <p:cNvSpPr>
              <a:spLocks/>
            </p:cNvSpPr>
            <p:nvPr/>
          </p:nvSpPr>
          <p:spPr bwMode="auto">
            <a:xfrm>
              <a:off x="4218" y="3198"/>
              <a:ext cx="62" cy="56"/>
            </a:xfrm>
            <a:custGeom>
              <a:avLst/>
              <a:gdLst/>
              <a:ahLst/>
              <a:cxnLst>
                <a:cxn ang="0">
                  <a:pos x="0" y="0"/>
                </a:cxn>
                <a:cxn ang="0">
                  <a:pos x="15" y="28"/>
                </a:cxn>
                <a:cxn ang="0">
                  <a:pos x="30" y="48"/>
                </a:cxn>
                <a:cxn ang="0">
                  <a:pos x="47" y="56"/>
                </a:cxn>
                <a:cxn ang="0">
                  <a:pos x="62" y="56"/>
                </a:cxn>
              </a:cxnLst>
              <a:rect l="0" t="0" r="r" b="b"/>
              <a:pathLst>
                <a:path w="62" h="56">
                  <a:moveTo>
                    <a:pt x="0" y="0"/>
                  </a:moveTo>
                  <a:lnTo>
                    <a:pt x="15" y="28"/>
                  </a:lnTo>
                  <a:lnTo>
                    <a:pt x="30" y="48"/>
                  </a:lnTo>
                  <a:lnTo>
                    <a:pt x="47" y="56"/>
                  </a:lnTo>
                  <a:lnTo>
                    <a:pt x="62" y="56"/>
                  </a:lnTo>
                </a:path>
              </a:pathLst>
            </a:custGeom>
            <a:noFill/>
            <a:ln w="11113">
              <a:solidFill>
                <a:srgbClr val="FF0000"/>
              </a:solidFill>
              <a:prstDash val="solid"/>
              <a:round/>
              <a:headEnd/>
              <a:tailEnd/>
            </a:ln>
          </p:spPr>
          <p:txBody>
            <a:bodyPr/>
            <a:lstStyle/>
            <a:p>
              <a:endParaRPr lang="en-AU"/>
            </a:p>
          </p:txBody>
        </p:sp>
        <p:sp>
          <p:nvSpPr>
            <p:cNvPr id="7920" name="Freeform 752"/>
            <p:cNvSpPr>
              <a:spLocks/>
            </p:cNvSpPr>
            <p:nvPr/>
          </p:nvSpPr>
          <p:spPr bwMode="auto">
            <a:xfrm>
              <a:off x="4280" y="3170"/>
              <a:ext cx="62" cy="84"/>
            </a:xfrm>
            <a:custGeom>
              <a:avLst/>
              <a:gdLst/>
              <a:ahLst/>
              <a:cxnLst>
                <a:cxn ang="0">
                  <a:pos x="0" y="84"/>
                </a:cxn>
                <a:cxn ang="0">
                  <a:pos x="15" y="76"/>
                </a:cxn>
                <a:cxn ang="0">
                  <a:pos x="30" y="56"/>
                </a:cxn>
                <a:cxn ang="0">
                  <a:pos x="47" y="32"/>
                </a:cxn>
                <a:cxn ang="0">
                  <a:pos x="62" y="0"/>
                </a:cxn>
              </a:cxnLst>
              <a:rect l="0" t="0" r="r" b="b"/>
              <a:pathLst>
                <a:path w="62" h="84">
                  <a:moveTo>
                    <a:pt x="0" y="84"/>
                  </a:moveTo>
                  <a:lnTo>
                    <a:pt x="15" y="76"/>
                  </a:lnTo>
                  <a:lnTo>
                    <a:pt x="30" y="56"/>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921" name="Freeform 753"/>
            <p:cNvSpPr>
              <a:spLocks/>
            </p:cNvSpPr>
            <p:nvPr/>
          </p:nvSpPr>
          <p:spPr bwMode="auto">
            <a:xfrm>
              <a:off x="4342" y="2986"/>
              <a:ext cx="62" cy="184"/>
            </a:xfrm>
            <a:custGeom>
              <a:avLst/>
              <a:gdLst/>
              <a:ahLst/>
              <a:cxnLst>
                <a:cxn ang="0">
                  <a:pos x="0" y="184"/>
                </a:cxn>
                <a:cxn ang="0">
                  <a:pos x="15" y="144"/>
                </a:cxn>
                <a:cxn ang="0">
                  <a:pos x="30" y="100"/>
                </a:cxn>
                <a:cxn ang="0">
                  <a:pos x="47" y="48"/>
                </a:cxn>
                <a:cxn ang="0">
                  <a:pos x="62" y="0"/>
                </a:cxn>
              </a:cxnLst>
              <a:rect l="0" t="0" r="r" b="b"/>
              <a:pathLst>
                <a:path w="62" h="184">
                  <a:moveTo>
                    <a:pt x="0" y="184"/>
                  </a:moveTo>
                  <a:lnTo>
                    <a:pt x="15" y="144"/>
                  </a:lnTo>
                  <a:lnTo>
                    <a:pt x="30" y="100"/>
                  </a:lnTo>
                  <a:lnTo>
                    <a:pt x="47" y="48"/>
                  </a:lnTo>
                  <a:lnTo>
                    <a:pt x="62" y="0"/>
                  </a:lnTo>
                </a:path>
              </a:pathLst>
            </a:custGeom>
            <a:noFill/>
            <a:ln w="11113">
              <a:solidFill>
                <a:srgbClr val="FF0000"/>
              </a:solidFill>
              <a:prstDash val="solid"/>
              <a:round/>
              <a:headEnd/>
              <a:tailEnd/>
            </a:ln>
          </p:spPr>
          <p:txBody>
            <a:bodyPr/>
            <a:lstStyle/>
            <a:p>
              <a:endParaRPr lang="en-AU"/>
            </a:p>
          </p:txBody>
        </p:sp>
        <p:sp>
          <p:nvSpPr>
            <p:cNvPr id="7922" name="Freeform 754"/>
            <p:cNvSpPr>
              <a:spLocks/>
            </p:cNvSpPr>
            <p:nvPr/>
          </p:nvSpPr>
          <p:spPr bwMode="auto">
            <a:xfrm>
              <a:off x="4404" y="2781"/>
              <a:ext cx="62" cy="205"/>
            </a:xfrm>
            <a:custGeom>
              <a:avLst/>
              <a:gdLst/>
              <a:ahLst/>
              <a:cxnLst>
                <a:cxn ang="0">
                  <a:pos x="0" y="205"/>
                </a:cxn>
                <a:cxn ang="0">
                  <a:pos x="15" y="153"/>
                </a:cxn>
                <a:cxn ang="0">
                  <a:pos x="30" y="101"/>
                </a:cxn>
                <a:cxn ang="0">
                  <a:pos x="47" y="49"/>
                </a:cxn>
                <a:cxn ang="0">
                  <a:pos x="62" y="0"/>
                </a:cxn>
              </a:cxnLst>
              <a:rect l="0" t="0" r="r" b="b"/>
              <a:pathLst>
                <a:path w="62" h="205">
                  <a:moveTo>
                    <a:pt x="0" y="205"/>
                  </a:moveTo>
                  <a:lnTo>
                    <a:pt x="15" y="153"/>
                  </a:lnTo>
                  <a:lnTo>
                    <a:pt x="30" y="101"/>
                  </a:lnTo>
                  <a:lnTo>
                    <a:pt x="47" y="49"/>
                  </a:lnTo>
                  <a:lnTo>
                    <a:pt x="62" y="0"/>
                  </a:lnTo>
                </a:path>
              </a:pathLst>
            </a:custGeom>
            <a:noFill/>
            <a:ln w="11113">
              <a:solidFill>
                <a:srgbClr val="FF0000"/>
              </a:solidFill>
              <a:prstDash val="solid"/>
              <a:round/>
              <a:headEnd/>
              <a:tailEnd/>
            </a:ln>
          </p:spPr>
          <p:txBody>
            <a:bodyPr/>
            <a:lstStyle/>
            <a:p>
              <a:endParaRPr lang="en-AU"/>
            </a:p>
          </p:txBody>
        </p:sp>
        <p:sp>
          <p:nvSpPr>
            <p:cNvPr id="7923" name="Freeform 755"/>
            <p:cNvSpPr>
              <a:spLocks/>
            </p:cNvSpPr>
            <p:nvPr/>
          </p:nvSpPr>
          <p:spPr bwMode="auto">
            <a:xfrm>
              <a:off x="4466" y="2625"/>
              <a:ext cx="62" cy="156"/>
            </a:xfrm>
            <a:custGeom>
              <a:avLst/>
              <a:gdLst/>
              <a:ahLst/>
              <a:cxnLst>
                <a:cxn ang="0">
                  <a:pos x="0" y="156"/>
                </a:cxn>
                <a:cxn ang="0">
                  <a:pos x="15" y="112"/>
                </a:cxn>
                <a:cxn ang="0">
                  <a:pos x="30" y="68"/>
                </a:cxn>
                <a:cxn ang="0">
                  <a:pos x="47" y="32"/>
                </a:cxn>
                <a:cxn ang="0">
                  <a:pos x="62" y="0"/>
                </a:cxn>
              </a:cxnLst>
              <a:rect l="0" t="0" r="r" b="b"/>
              <a:pathLst>
                <a:path w="62" h="156">
                  <a:moveTo>
                    <a:pt x="0" y="156"/>
                  </a:moveTo>
                  <a:lnTo>
                    <a:pt x="15" y="112"/>
                  </a:lnTo>
                  <a:lnTo>
                    <a:pt x="30" y="68"/>
                  </a:lnTo>
                  <a:lnTo>
                    <a:pt x="47" y="32"/>
                  </a:lnTo>
                  <a:lnTo>
                    <a:pt x="62" y="0"/>
                  </a:lnTo>
                </a:path>
              </a:pathLst>
            </a:custGeom>
            <a:noFill/>
            <a:ln w="11113">
              <a:solidFill>
                <a:srgbClr val="FF0000"/>
              </a:solidFill>
              <a:prstDash val="solid"/>
              <a:round/>
              <a:headEnd/>
              <a:tailEnd/>
            </a:ln>
          </p:spPr>
          <p:txBody>
            <a:bodyPr/>
            <a:lstStyle/>
            <a:p>
              <a:endParaRPr lang="en-AU"/>
            </a:p>
          </p:txBody>
        </p:sp>
        <p:sp>
          <p:nvSpPr>
            <p:cNvPr id="7924" name="Freeform 756"/>
            <p:cNvSpPr>
              <a:spLocks/>
            </p:cNvSpPr>
            <p:nvPr/>
          </p:nvSpPr>
          <p:spPr bwMode="auto">
            <a:xfrm>
              <a:off x="4528" y="2569"/>
              <a:ext cx="62" cy="56"/>
            </a:xfrm>
            <a:custGeom>
              <a:avLst/>
              <a:gdLst/>
              <a:ahLst/>
              <a:cxnLst>
                <a:cxn ang="0">
                  <a:pos x="0" y="56"/>
                </a:cxn>
                <a:cxn ang="0">
                  <a:pos x="15" y="32"/>
                </a:cxn>
                <a:cxn ang="0">
                  <a:pos x="30" y="16"/>
                </a:cxn>
                <a:cxn ang="0">
                  <a:pos x="47" y="4"/>
                </a:cxn>
                <a:cxn ang="0">
                  <a:pos x="62" y="0"/>
                </a:cxn>
              </a:cxnLst>
              <a:rect l="0" t="0" r="r" b="b"/>
              <a:pathLst>
                <a:path w="62" h="56">
                  <a:moveTo>
                    <a:pt x="0" y="56"/>
                  </a:moveTo>
                  <a:lnTo>
                    <a:pt x="15" y="32"/>
                  </a:lnTo>
                  <a:lnTo>
                    <a:pt x="30" y="16"/>
                  </a:lnTo>
                  <a:lnTo>
                    <a:pt x="47" y="4"/>
                  </a:lnTo>
                  <a:lnTo>
                    <a:pt x="62" y="0"/>
                  </a:lnTo>
                </a:path>
              </a:pathLst>
            </a:custGeom>
            <a:noFill/>
            <a:ln w="11113">
              <a:solidFill>
                <a:srgbClr val="FF0000"/>
              </a:solidFill>
              <a:prstDash val="solid"/>
              <a:round/>
              <a:headEnd/>
              <a:tailEnd/>
            </a:ln>
          </p:spPr>
          <p:txBody>
            <a:bodyPr/>
            <a:lstStyle/>
            <a:p>
              <a:endParaRPr lang="en-AU"/>
            </a:p>
          </p:txBody>
        </p:sp>
        <p:sp>
          <p:nvSpPr>
            <p:cNvPr id="7925" name="Freeform 757"/>
            <p:cNvSpPr>
              <a:spLocks/>
            </p:cNvSpPr>
            <p:nvPr/>
          </p:nvSpPr>
          <p:spPr bwMode="auto">
            <a:xfrm>
              <a:off x="4590" y="2569"/>
              <a:ext cx="62" cy="56"/>
            </a:xfrm>
            <a:custGeom>
              <a:avLst/>
              <a:gdLst/>
              <a:ahLst/>
              <a:cxnLst>
                <a:cxn ang="0">
                  <a:pos x="0" y="0"/>
                </a:cxn>
                <a:cxn ang="0">
                  <a:pos x="15" y="4"/>
                </a:cxn>
                <a:cxn ang="0">
                  <a:pos x="30" y="16"/>
                </a:cxn>
                <a:cxn ang="0">
                  <a:pos x="47" y="32"/>
                </a:cxn>
                <a:cxn ang="0">
                  <a:pos x="62" y="56"/>
                </a:cxn>
              </a:cxnLst>
              <a:rect l="0" t="0" r="r" b="b"/>
              <a:pathLst>
                <a:path w="62" h="56">
                  <a:moveTo>
                    <a:pt x="0" y="0"/>
                  </a:moveTo>
                  <a:lnTo>
                    <a:pt x="15" y="4"/>
                  </a:lnTo>
                  <a:lnTo>
                    <a:pt x="30" y="16"/>
                  </a:lnTo>
                  <a:lnTo>
                    <a:pt x="47" y="32"/>
                  </a:lnTo>
                  <a:lnTo>
                    <a:pt x="62" y="56"/>
                  </a:lnTo>
                </a:path>
              </a:pathLst>
            </a:custGeom>
            <a:noFill/>
            <a:ln w="11113">
              <a:solidFill>
                <a:srgbClr val="FF0000"/>
              </a:solidFill>
              <a:prstDash val="solid"/>
              <a:round/>
              <a:headEnd/>
              <a:tailEnd/>
            </a:ln>
          </p:spPr>
          <p:txBody>
            <a:bodyPr/>
            <a:lstStyle/>
            <a:p>
              <a:endParaRPr lang="en-AU"/>
            </a:p>
          </p:txBody>
        </p:sp>
        <p:sp>
          <p:nvSpPr>
            <p:cNvPr id="7926" name="Freeform 758"/>
            <p:cNvSpPr>
              <a:spLocks/>
            </p:cNvSpPr>
            <p:nvPr/>
          </p:nvSpPr>
          <p:spPr bwMode="auto">
            <a:xfrm>
              <a:off x="4652" y="2625"/>
              <a:ext cx="62" cy="160"/>
            </a:xfrm>
            <a:custGeom>
              <a:avLst/>
              <a:gdLst/>
              <a:ahLst/>
              <a:cxnLst>
                <a:cxn ang="0">
                  <a:pos x="0" y="0"/>
                </a:cxn>
                <a:cxn ang="0">
                  <a:pos x="15" y="32"/>
                </a:cxn>
                <a:cxn ang="0">
                  <a:pos x="30" y="72"/>
                </a:cxn>
                <a:cxn ang="0">
                  <a:pos x="47" y="116"/>
                </a:cxn>
                <a:cxn ang="0">
                  <a:pos x="62" y="160"/>
                </a:cxn>
              </a:cxnLst>
              <a:rect l="0" t="0" r="r" b="b"/>
              <a:pathLst>
                <a:path w="62" h="160">
                  <a:moveTo>
                    <a:pt x="0" y="0"/>
                  </a:moveTo>
                  <a:lnTo>
                    <a:pt x="15" y="32"/>
                  </a:lnTo>
                  <a:lnTo>
                    <a:pt x="30" y="72"/>
                  </a:lnTo>
                  <a:lnTo>
                    <a:pt x="47" y="116"/>
                  </a:lnTo>
                  <a:lnTo>
                    <a:pt x="62" y="160"/>
                  </a:lnTo>
                </a:path>
              </a:pathLst>
            </a:custGeom>
            <a:noFill/>
            <a:ln w="11113">
              <a:solidFill>
                <a:srgbClr val="FF0000"/>
              </a:solidFill>
              <a:prstDash val="solid"/>
              <a:round/>
              <a:headEnd/>
              <a:tailEnd/>
            </a:ln>
          </p:spPr>
          <p:txBody>
            <a:bodyPr/>
            <a:lstStyle/>
            <a:p>
              <a:endParaRPr lang="en-AU"/>
            </a:p>
          </p:txBody>
        </p:sp>
        <p:sp>
          <p:nvSpPr>
            <p:cNvPr id="7927" name="Freeform 759"/>
            <p:cNvSpPr>
              <a:spLocks/>
            </p:cNvSpPr>
            <p:nvPr/>
          </p:nvSpPr>
          <p:spPr bwMode="auto">
            <a:xfrm>
              <a:off x="4714" y="2785"/>
              <a:ext cx="62" cy="205"/>
            </a:xfrm>
            <a:custGeom>
              <a:avLst/>
              <a:gdLst/>
              <a:ahLst/>
              <a:cxnLst>
                <a:cxn ang="0">
                  <a:pos x="0" y="0"/>
                </a:cxn>
                <a:cxn ang="0">
                  <a:pos x="15" y="49"/>
                </a:cxn>
                <a:cxn ang="0">
                  <a:pos x="30" y="101"/>
                </a:cxn>
                <a:cxn ang="0">
                  <a:pos x="47" y="153"/>
                </a:cxn>
                <a:cxn ang="0">
                  <a:pos x="62" y="205"/>
                </a:cxn>
              </a:cxnLst>
              <a:rect l="0" t="0" r="r" b="b"/>
              <a:pathLst>
                <a:path w="62" h="205">
                  <a:moveTo>
                    <a:pt x="0" y="0"/>
                  </a:moveTo>
                  <a:lnTo>
                    <a:pt x="15" y="49"/>
                  </a:lnTo>
                  <a:lnTo>
                    <a:pt x="30" y="101"/>
                  </a:lnTo>
                  <a:lnTo>
                    <a:pt x="47" y="153"/>
                  </a:lnTo>
                  <a:lnTo>
                    <a:pt x="62" y="205"/>
                  </a:lnTo>
                </a:path>
              </a:pathLst>
            </a:custGeom>
            <a:noFill/>
            <a:ln w="11113">
              <a:solidFill>
                <a:srgbClr val="FF0000"/>
              </a:solidFill>
              <a:prstDash val="solid"/>
              <a:round/>
              <a:headEnd/>
              <a:tailEnd/>
            </a:ln>
          </p:spPr>
          <p:txBody>
            <a:bodyPr/>
            <a:lstStyle/>
            <a:p>
              <a:endParaRPr lang="en-AU"/>
            </a:p>
          </p:txBody>
        </p:sp>
        <p:sp>
          <p:nvSpPr>
            <p:cNvPr id="7928" name="Freeform 760"/>
            <p:cNvSpPr>
              <a:spLocks/>
            </p:cNvSpPr>
            <p:nvPr/>
          </p:nvSpPr>
          <p:spPr bwMode="auto">
            <a:xfrm>
              <a:off x="4776" y="2990"/>
              <a:ext cx="62" cy="180"/>
            </a:xfrm>
            <a:custGeom>
              <a:avLst/>
              <a:gdLst/>
              <a:ahLst/>
              <a:cxnLst>
                <a:cxn ang="0">
                  <a:pos x="0" y="0"/>
                </a:cxn>
                <a:cxn ang="0">
                  <a:pos x="15" y="48"/>
                </a:cxn>
                <a:cxn ang="0">
                  <a:pos x="30" y="96"/>
                </a:cxn>
                <a:cxn ang="0">
                  <a:pos x="47" y="144"/>
                </a:cxn>
                <a:cxn ang="0">
                  <a:pos x="62" y="180"/>
                </a:cxn>
              </a:cxnLst>
              <a:rect l="0" t="0" r="r" b="b"/>
              <a:pathLst>
                <a:path w="62" h="180">
                  <a:moveTo>
                    <a:pt x="0" y="0"/>
                  </a:moveTo>
                  <a:lnTo>
                    <a:pt x="15" y="48"/>
                  </a:lnTo>
                  <a:lnTo>
                    <a:pt x="30" y="96"/>
                  </a:lnTo>
                  <a:lnTo>
                    <a:pt x="47" y="144"/>
                  </a:lnTo>
                  <a:lnTo>
                    <a:pt x="62" y="180"/>
                  </a:lnTo>
                </a:path>
              </a:pathLst>
            </a:custGeom>
            <a:noFill/>
            <a:ln w="11113">
              <a:solidFill>
                <a:srgbClr val="FF0000"/>
              </a:solidFill>
              <a:prstDash val="solid"/>
              <a:round/>
              <a:headEnd/>
              <a:tailEnd/>
            </a:ln>
          </p:spPr>
          <p:txBody>
            <a:bodyPr/>
            <a:lstStyle/>
            <a:p>
              <a:endParaRPr lang="en-AU"/>
            </a:p>
          </p:txBody>
        </p:sp>
        <p:sp>
          <p:nvSpPr>
            <p:cNvPr id="7929" name="Freeform 761"/>
            <p:cNvSpPr>
              <a:spLocks/>
            </p:cNvSpPr>
            <p:nvPr/>
          </p:nvSpPr>
          <p:spPr bwMode="auto">
            <a:xfrm>
              <a:off x="4838" y="3170"/>
              <a:ext cx="62" cy="84"/>
            </a:xfrm>
            <a:custGeom>
              <a:avLst/>
              <a:gdLst/>
              <a:ahLst/>
              <a:cxnLst>
                <a:cxn ang="0">
                  <a:pos x="0" y="0"/>
                </a:cxn>
                <a:cxn ang="0">
                  <a:pos x="15" y="32"/>
                </a:cxn>
                <a:cxn ang="0">
                  <a:pos x="30" y="56"/>
                </a:cxn>
                <a:cxn ang="0">
                  <a:pos x="48" y="76"/>
                </a:cxn>
                <a:cxn ang="0">
                  <a:pos x="62" y="84"/>
                </a:cxn>
              </a:cxnLst>
              <a:rect l="0" t="0" r="r" b="b"/>
              <a:pathLst>
                <a:path w="62" h="84">
                  <a:moveTo>
                    <a:pt x="0" y="0"/>
                  </a:moveTo>
                  <a:lnTo>
                    <a:pt x="15" y="32"/>
                  </a:lnTo>
                  <a:lnTo>
                    <a:pt x="30" y="56"/>
                  </a:lnTo>
                  <a:lnTo>
                    <a:pt x="48" y="76"/>
                  </a:lnTo>
                  <a:lnTo>
                    <a:pt x="62" y="84"/>
                  </a:lnTo>
                </a:path>
              </a:pathLst>
            </a:custGeom>
            <a:noFill/>
            <a:ln w="11113">
              <a:solidFill>
                <a:srgbClr val="FF0000"/>
              </a:solidFill>
              <a:prstDash val="solid"/>
              <a:round/>
              <a:headEnd/>
              <a:tailEnd/>
            </a:ln>
          </p:spPr>
          <p:txBody>
            <a:bodyPr/>
            <a:lstStyle/>
            <a:p>
              <a:endParaRPr lang="en-AU"/>
            </a:p>
          </p:txBody>
        </p:sp>
        <p:sp>
          <p:nvSpPr>
            <p:cNvPr id="7930" name="Freeform 762"/>
            <p:cNvSpPr>
              <a:spLocks/>
            </p:cNvSpPr>
            <p:nvPr/>
          </p:nvSpPr>
          <p:spPr bwMode="auto">
            <a:xfrm>
              <a:off x="4900" y="3198"/>
              <a:ext cx="62" cy="56"/>
            </a:xfrm>
            <a:custGeom>
              <a:avLst/>
              <a:gdLst/>
              <a:ahLst/>
              <a:cxnLst>
                <a:cxn ang="0">
                  <a:pos x="0" y="56"/>
                </a:cxn>
                <a:cxn ang="0">
                  <a:pos x="15" y="56"/>
                </a:cxn>
                <a:cxn ang="0">
                  <a:pos x="30" y="48"/>
                </a:cxn>
                <a:cxn ang="0">
                  <a:pos x="48" y="28"/>
                </a:cxn>
                <a:cxn ang="0">
                  <a:pos x="62" y="0"/>
                </a:cxn>
              </a:cxnLst>
              <a:rect l="0" t="0" r="r" b="b"/>
              <a:pathLst>
                <a:path w="62" h="56">
                  <a:moveTo>
                    <a:pt x="0" y="56"/>
                  </a:moveTo>
                  <a:lnTo>
                    <a:pt x="15" y="56"/>
                  </a:lnTo>
                  <a:lnTo>
                    <a:pt x="30" y="48"/>
                  </a:lnTo>
                  <a:lnTo>
                    <a:pt x="48" y="28"/>
                  </a:lnTo>
                  <a:lnTo>
                    <a:pt x="62" y="0"/>
                  </a:lnTo>
                </a:path>
              </a:pathLst>
            </a:custGeom>
            <a:noFill/>
            <a:ln w="11113">
              <a:solidFill>
                <a:srgbClr val="FF0000"/>
              </a:solidFill>
              <a:prstDash val="solid"/>
              <a:round/>
              <a:headEnd/>
              <a:tailEnd/>
            </a:ln>
          </p:spPr>
          <p:txBody>
            <a:bodyPr/>
            <a:lstStyle/>
            <a:p>
              <a:endParaRPr lang="en-AU"/>
            </a:p>
          </p:txBody>
        </p:sp>
        <p:sp>
          <p:nvSpPr>
            <p:cNvPr id="7931" name="Freeform 763"/>
            <p:cNvSpPr>
              <a:spLocks/>
            </p:cNvSpPr>
            <p:nvPr/>
          </p:nvSpPr>
          <p:spPr bwMode="auto">
            <a:xfrm>
              <a:off x="4962" y="2982"/>
              <a:ext cx="62" cy="216"/>
            </a:xfrm>
            <a:custGeom>
              <a:avLst/>
              <a:gdLst/>
              <a:ahLst/>
              <a:cxnLst>
                <a:cxn ang="0">
                  <a:pos x="0" y="216"/>
                </a:cxn>
                <a:cxn ang="0">
                  <a:pos x="15" y="176"/>
                </a:cxn>
                <a:cxn ang="0">
                  <a:pos x="30" y="128"/>
                </a:cxn>
                <a:cxn ang="0">
                  <a:pos x="48" y="68"/>
                </a:cxn>
                <a:cxn ang="0">
                  <a:pos x="62" y="0"/>
                </a:cxn>
              </a:cxnLst>
              <a:rect l="0" t="0" r="r" b="b"/>
              <a:pathLst>
                <a:path w="62" h="216">
                  <a:moveTo>
                    <a:pt x="0" y="216"/>
                  </a:moveTo>
                  <a:lnTo>
                    <a:pt x="15" y="176"/>
                  </a:lnTo>
                  <a:lnTo>
                    <a:pt x="30" y="128"/>
                  </a:lnTo>
                  <a:lnTo>
                    <a:pt x="48" y="68"/>
                  </a:lnTo>
                  <a:lnTo>
                    <a:pt x="62" y="0"/>
                  </a:lnTo>
                </a:path>
              </a:pathLst>
            </a:custGeom>
            <a:noFill/>
            <a:ln w="11113">
              <a:solidFill>
                <a:srgbClr val="FF0000"/>
              </a:solidFill>
              <a:prstDash val="solid"/>
              <a:round/>
              <a:headEnd/>
              <a:tailEnd/>
            </a:ln>
          </p:spPr>
          <p:txBody>
            <a:bodyPr/>
            <a:lstStyle/>
            <a:p>
              <a:endParaRPr lang="en-AU"/>
            </a:p>
          </p:txBody>
        </p:sp>
        <p:sp>
          <p:nvSpPr>
            <p:cNvPr id="7932" name="Freeform 764"/>
            <p:cNvSpPr>
              <a:spLocks/>
            </p:cNvSpPr>
            <p:nvPr/>
          </p:nvSpPr>
          <p:spPr bwMode="auto">
            <a:xfrm>
              <a:off x="5024" y="2633"/>
              <a:ext cx="63" cy="349"/>
            </a:xfrm>
            <a:custGeom>
              <a:avLst/>
              <a:gdLst/>
              <a:ahLst/>
              <a:cxnLst>
                <a:cxn ang="0">
                  <a:pos x="0" y="349"/>
                </a:cxn>
                <a:cxn ang="0">
                  <a:pos x="15" y="273"/>
                </a:cxn>
                <a:cxn ang="0">
                  <a:pos x="30" y="189"/>
                </a:cxn>
                <a:cxn ang="0">
                  <a:pos x="48" y="96"/>
                </a:cxn>
                <a:cxn ang="0">
                  <a:pos x="63" y="0"/>
                </a:cxn>
              </a:cxnLst>
              <a:rect l="0" t="0" r="r" b="b"/>
              <a:pathLst>
                <a:path w="63" h="349">
                  <a:moveTo>
                    <a:pt x="0" y="349"/>
                  </a:moveTo>
                  <a:lnTo>
                    <a:pt x="15" y="273"/>
                  </a:lnTo>
                  <a:lnTo>
                    <a:pt x="30" y="189"/>
                  </a:lnTo>
                  <a:lnTo>
                    <a:pt x="48" y="96"/>
                  </a:lnTo>
                  <a:lnTo>
                    <a:pt x="63" y="0"/>
                  </a:lnTo>
                </a:path>
              </a:pathLst>
            </a:custGeom>
            <a:noFill/>
            <a:ln w="11113">
              <a:solidFill>
                <a:srgbClr val="FF0000"/>
              </a:solidFill>
              <a:prstDash val="solid"/>
              <a:round/>
              <a:headEnd/>
              <a:tailEnd/>
            </a:ln>
          </p:spPr>
          <p:txBody>
            <a:bodyPr/>
            <a:lstStyle/>
            <a:p>
              <a:endParaRPr lang="en-AU"/>
            </a:p>
          </p:txBody>
        </p:sp>
        <p:sp>
          <p:nvSpPr>
            <p:cNvPr id="7933" name="Freeform 765"/>
            <p:cNvSpPr>
              <a:spLocks/>
            </p:cNvSpPr>
            <p:nvPr/>
          </p:nvSpPr>
          <p:spPr bwMode="auto">
            <a:xfrm>
              <a:off x="5087" y="2205"/>
              <a:ext cx="62" cy="428"/>
            </a:xfrm>
            <a:custGeom>
              <a:avLst/>
              <a:gdLst/>
              <a:ahLst/>
              <a:cxnLst>
                <a:cxn ang="0">
                  <a:pos x="0" y="428"/>
                </a:cxn>
                <a:cxn ang="0">
                  <a:pos x="14" y="328"/>
                </a:cxn>
                <a:cxn ang="0">
                  <a:pos x="29" y="220"/>
                </a:cxn>
                <a:cxn ang="0">
                  <a:pos x="47" y="108"/>
                </a:cxn>
                <a:cxn ang="0">
                  <a:pos x="62" y="0"/>
                </a:cxn>
              </a:cxnLst>
              <a:rect l="0" t="0" r="r" b="b"/>
              <a:pathLst>
                <a:path w="62" h="428">
                  <a:moveTo>
                    <a:pt x="0" y="428"/>
                  </a:moveTo>
                  <a:lnTo>
                    <a:pt x="14" y="328"/>
                  </a:lnTo>
                  <a:lnTo>
                    <a:pt x="29" y="220"/>
                  </a:lnTo>
                  <a:lnTo>
                    <a:pt x="47" y="108"/>
                  </a:lnTo>
                  <a:lnTo>
                    <a:pt x="62" y="0"/>
                  </a:lnTo>
                </a:path>
              </a:pathLst>
            </a:custGeom>
            <a:noFill/>
            <a:ln w="11113">
              <a:solidFill>
                <a:srgbClr val="FF0000"/>
              </a:solidFill>
              <a:prstDash val="solid"/>
              <a:round/>
              <a:headEnd/>
              <a:tailEnd/>
            </a:ln>
          </p:spPr>
          <p:txBody>
            <a:bodyPr/>
            <a:lstStyle/>
            <a:p>
              <a:endParaRPr lang="en-AU"/>
            </a:p>
          </p:txBody>
        </p:sp>
        <p:sp>
          <p:nvSpPr>
            <p:cNvPr id="7934" name="Rectangle 766"/>
            <p:cNvSpPr>
              <a:spLocks noChangeArrowheads="1"/>
            </p:cNvSpPr>
            <p:nvPr/>
          </p:nvSpPr>
          <p:spPr bwMode="auto">
            <a:xfrm>
              <a:off x="2900" y="2180"/>
              <a:ext cx="35" cy="57"/>
            </a:xfrm>
            <a:prstGeom prst="rect">
              <a:avLst/>
            </a:prstGeom>
            <a:noFill/>
            <a:ln w="9525">
              <a:noFill/>
              <a:miter lim="800000"/>
              <a:headEnd/>
              <a:tailEnd/>
            </a:ln>
          </p:spPr>
          <p:txBody>
            <a:bodyPr/>
            <a:lstStyle/>
            <a:p>
              <a:endParaRPr lang="en-AU"/>
            </a:p>
          </p:txBody>
        </p:sp>
        <p:sp>
          <p:nvSpPr>
            <p:cNvPr id="7935" name="Rectangle 767"/>
            <p:cNvSpPr>
              <a:spLocks noChangeArrowheads="1"/>
            </p:cNvSpPr>
            <p:nvPr/>
          </p:nvSpPr>
          <p:spPr bwMode="auto">
            <a:xfrm>
              <a:off x="2962" y="1752"/>
              <a:ext cx="35" cy="56"/>
            </a:xfrm>
            <a:prstGeom prst="rect">
              <a:avLst/>
            </a:prstGeom>
            <a:noFill/>
            <a:ln w="9525">
              <a:noFill/>
              <a:miter lim="800000"/>
              <a:headEnd/>
              <a:tailEnd/>
            </a:ln>
          </p:spPr>
          <p:txBody>
            <a:bodyPr/>
            <a:lstStyle/>
            <a:p>
              <a:endParaRPr lang="en-AU"/>
            </a:p>
          </p:txBody>
        </p:sp>
        <p:sp>
          <p:nvSpPr>
            <p:cNvPr id="7936" name="Rectangle 768"/>
            <p:cNvSpPr>
              <a:spLocks noChangeArrowheads="1"/>
            </p:cNvSpPr>
            <p:nvPr/>
          </p:nvSpPr>
          <p:spPr bwMode="auto">
            <a:xfrm>
              <a:off x="3024" y="1399"/>
              <a:ext cx="35" cy="56"/>
            </a:xfrm>
            <a:prstGeom prst="rect">
              <a:avLst/>
            </a:prstGeom>
            <a:noFill/>
            <a:ln w="9525">
              <a:noFill/>
              <a:miter lim="800000"/>
              <a:headEnd/>
              <a:tailEnd/>
            </a:ln>
          </p:spPr>
          <p:txBody>
            <a:bodyPr/>
            <a:lstStyle/>
            <a:p>
              <a:endParaRPr lang="en-AU"/>
            </a:p>
          </p:txBody>
        </p:sp>
        <p:sp>
          <p:nvSpPr>
            <p:cNvPr id="7937" name="Rectangle 769"/>
            <p:cNvSpPr>
              <a:spLocks noChangeArrowheads="1"/>
            </p:cNvSpPr>
            <p:nvPr/>
          </p:nvSpPr>
          <p:spPr bwMode="auto">
            <a:xfrm>
              <a:off x="3086" y="1187"/>
              <a:ext cx="35" cy="56"/>
            </a:xfrm>
            <a:prstGeom prst="rect">
              <a:avLst/>
            </a:prstGeom>
            <a:noFill/>
            <a:ln w="9525">
              <a:noFill/>
              <a:miter lim="800000"/>
              <a:headEnd/>
              <a:tailEnd/>
            </a:ln>
          </p:spPr>
          <p:txBody>
            <a:bodyPr/>
            <a:lstStyle/>
            <a:p>
              <a:endParaRPr lang="en-AU"/>
            </a:p>
          </p:txBody>
        </p:sp>
        <p:sp>
          <p:nvSpPr>
            <p:cNvPr id="7938" name="Rectangle 770"/>
            <p:cNvSpPr>
              <a:spLocks noChangeArrowheads="1"/>
            </p:cNvSpPr>
            <p:nvPr/>
          </p:nvSpPr>
          <p:spPr bwMode="auto">
            <a:xfrm>
              <a:off x="3148" y="1131"/>
              <a:ext cx="35" cy="56"/>
            </a:xfrm>
            <a:prstGeom prst="rect">
              <a:avLst/>
            </a:prstGeom>
            <a:noFill/>
            <a:ln w="9525">
              <a:noFill/>
              <a:miter lim="800000"/>
              <a:headEnd/>
              <a:tailEnd/>
            </a:ln>
          </p:spPr>
          <p:txBody>
            <a:bodyPr/>
            <a:lstStyle/>
            <a:p>
              <a:endParaRPr lang="en-AU"/>
            </a:p>
          </p:txBody>
        </p:sp>
        <p:sp>
          <p:nvSpPr>
            <p:cNvPr id="7939" name="Rectangle 771"/>
            <p:cNvSpPr>
              <a:spLocks noChangeArrowheads="1"/>
            </p:cNvSpPr>
            <p:nvPr/>
          </p:nvSpPr>
          <p:spPr bwMode="auto">
            <a:xfrm>
              <a:off x="3210" y="1215"/>
              <a:ext cx="35" cy="56"/>
            </a:xfrm>
            <a:prstGeom prst="rect">
              <a:avLst/>
            </a:prstGeom>
            <a:noFill/>
            <a:ln w="9525">
              <a:noFill/>
              <a:miter lim="800000"/>
              <a:headEnd/>
              <a:tailEnd/>
            </a:ln>
          </p:spPr>
          <p:txBody>
            <a:bodyPr/>
            <a:lstStyle/>
            <a:p>
              <a:endParaRPr lang="en-AU"/>
            </a:p>
          </p:txBody>
        </p:sp>
        <p:sp>
          <p:nvSpPr>
            <p:cNvPr id="7940" name="Rectangle 772"/>
            <p:cNvSpPr>
              <a:spLocks noChangeArrowheads="1"/>
            </p:cNvSpPr>
            <p:nvPr/>
          </p:nvSpPr>
          <p:spPr bwMode="auto">
            <a:xfrm>
              <a:off x="3272" y="1395"/>
              <a:ext cx="35" cy="56"/>
            </a:xfrm>
            <a:prstGeom prst="rect">
              <a:avLst/>
            </a:prstGeom>
            <a:noFill/>
            <a:ln w="9525">
              <a:noFill/>
              <a:miter lim="800000"/>
              <a:headEnd/>
              <a:tailEnd/>
            </a:ln>
          </p:spPr>
          <p:txBody>
            <a:bodyPr/>
            <a:lstStyle/>
            <a:p>
              <a:endParaRPr lang="en-AU"/>
            </a:p>
          </p:txBody>
        </p:sp>
        <p:sp>
          <p:nvSpPr>
            <p:cNvPr id="7941" name="Rectangle 773"/>
            <p:cNvSpPr>
              <a:spLocks noChangeArrowheads="1"/>
            </p:cNvSpPr>
            <p:nvPr/>
          </p:nvSpPr>
          <p:spPr bwMode="auto">
            <a:xfrm>
              <a:off x="3334" y="1599"/>
              <a:ext cx="35" cy="57"/>
            </a:xfrm>
            <a:prstGeom prst="rect">
              <a:avLst/>
            </a:prstGeom>
            <a:noFill/>
            <a:ln w="9525">
              <a:noFill/>
              <a:miter lim="800000"/>
              <a:headEnd/>
              <a:tailEnd/>
            </a:ln>
          </p:spPr>
          <p:txBody>
            <a:bodyPr/>
            <a:lstStyle/>
            <a:p>
              <a:endParaRPr lang="en-AU"/>
            </a:p>
          </p:txBody>
        </p:sp>
        <p:sp>
          <p:nvSpPr>
            <p:cNvPr id="7942" name="Rectangle 774"/>
            <p:cNvSpPr>
              <a:spLocks noChangeArrowheads="1"/>
            </p:cNvSpPr>
            <p:nvPr/>
          </p:nvSpPr>
          <p:spPr bwMode="auto">
            <a:xfrm>
              <a:off x="3396" y="1760"/>
              <a:ext cx="35" cy="56"/>
            </a:xfrm>
            <a:prstGeom prst="rect">
              <a:avLst/>
            </a:prstGeom>
            <a:noFill/>
            <a:ln w="9525">
              <a:noFill/>
              <a:miter lim="800000"/>
              <a:headEnd/>
              <a:tailEnd/>
            </a:ln>
          </p:spPr>
          <p:txBody>
            <a:bodyPr/>
            <a:lstStyle/>
            <a:p>
              <a:endParaRPr lang="en-AU"/>
            </a:p>
          </p:txBody>
        </p:sp>
        <p:sp>
          <p:nvSpPr>
            <p:cNvPr id="7943" name="Rectangle 775"/>
            <p:cNvSpPr>
              <a:spLocks noChangeArrowheads="1"/>
            </p:cNvSpPr>
            <p:nvPr/>
          </p:nvSpPr>
          <p:spPr bwMode="auto">
            <a:xfrm>
              <a:off x="3458" y="1816"/>
              <a:ext cx="35" cy="56"/>
            </a:xfrm>
            <a:prstGeom prst="rect">
              <a:avLst/>
            </a:prstGeom>
            <a:noFill/>
            <a:ln w="9525">
              <a:noFill/>
              <a:miter lim="800000"/>
              <a:headEnd/>
              <a:tailEnd/>
            </a:ln>
          </p:spPr>
          <p:txBody>
            <a:bodyPr/>
            <a:lstStyle/>
            <a:p>
              <a:endParaRPr lang="en-AU"/>
            </a:p>
          </p:txBody>
        </p:sp>
        <p:sp>
          <p:nvSpPr>
            <p:cNvPr id="7944" name="Rectangle 776"/>
            <p:cNvSpPr>
              <a:spLocks noChangeArrowheads="1"/>
            </p:cNvSpPr>
            <p:nvPr/>
          </p:nvSpPr>
          <p:spPr bwMode="auto">
            <a:xfrm>
              <a:off x="3520" y="1760"/>
              <a:ext cx="35" cy="56"/>
            </a:xfrm>
            <a:prstGeom prst="rect">
              <a:avLst/>
            </a:prstGeom>
            <a:noFill/>
            <a:ln w="9525">
              <a:noFill/>
              <a:miter lim="800000"/>
              <a:headEnd/>
              <a:tailEnd/>
            </a:ln>
          </p:spPr>
          <p:txBody>
            <a:bodyPr/>
            <a:lstStyle/>
            <a:p>
              <a:endParaRPr lang="en-AU"/>
            </a:p>
          </p:txBody>
        </p:sp>
        <p:sp>
          <p:nvSpPr>
            <p:cNvPr id="7945" name="Rectangle 777"/>
            <p:cNvSpPr>
              <a:spLocks noChangeArrowheads="1"/>
            </p:cNvSpPr>
            <p:nvPr/>
          </p:nvSpPr>
          <p:spPr bwMode="auto">
            <a:xfrm>
              <a:off x="3582" y="1599"/>
              <a:ext cx="35" cy="57"/>
            </a:xfrm>
            <a:prstGeom prst="rect">
              <a:avLst/>
            </a:prstGeom>
            <a:noFill/>
            <a:ln w="9525">
              <a:noFill/>
              <a:miter lim="800000"/>
              <a:headEnd/>
              <a:tailEnd/>
            </a:ln>
          </p:spPr>
          <p:txBody>
            <a:bodyPr/>
            <a:lstStyle/>
            <a:p>
              <a:endParaRPr lang="en-AU"/>
            </a:p>
          </p:txBody>
        </p:sp>
        <p:sp>
          <p:nvSpPr>
            <p:cNvPr id="7946" name="Rectangle 778"/>
            <p:cNvSpPr>
              <a:spLocks noChangeArrowheads="1"/>
            </p:cNvSpPr>
            <p:nvPr/>
          </p:nvSpPr>
          <p:spPr bwMode="auto">
            <a:xfrm>
              <a:off x="3644" y="1395"/>
              <a:ext cx="35" cy="56"/>
            </a:xfrm>
            <a:prstGeom prst="rect">
              <a:avLst/>
            </a:prstGeom>
            <a:noFill/>
            <a:ln w="9525">
              <a:noFill/>
              <a:miter lim="800000"/>
              <a:headEnd/>
              <a:tailEnd/>
            </a:ln>
          </p:spPr>
          <p:txBody>
            <a:bodyPr/>
            <a:lstStyle/>
            <a:p>
              <a:endParaRPr lang="en-AU"/>
            </a:p>
          </p:txBody>
        </p:sp>
        <p:sp>
          <p:nvSpPr>
            <p:cNvPr id="7947" name="Rectangle 779"/>
            <p:cNvSpPr>
              <a:spLocks noChangeArrowheads="1"/>
            </p:cNvSpPr>
            <p:nvPr/>
          </p:nvSpPr>
          <p:spPr bwMode="auto">
            <a:xfrm>
              <a:off x="3704" y="1215"/>
              <a:ext cx="35" cy="56"/>
            </a:xfrm>
            <a:prstGeom prst="rect">
              <a:avLst/>
            </a:prstGeom>
            <a:noFill/>
            <a:ln w="9525">
              <a:noFill/>
              <a:miter lim="800000"/>
              <a:headEnd/>
              <a:tailEnd/>
            </a:ln>
          </p:spPr>
          <p:txBody>
            <a:bodyPr/>
            <a:lstStyle/>
            <a:p>
              <a:endParaRPr lang="en-AU"/>
            </a:p>
          </p:txBody>
        </p:sp>
        <p:sp>
          <p:nvSpPr>
            <p:cNvPr id="7948" name="Rectangle 780"/>
            <p:cNvSpPr>
              <a:spLocks noChangeArrowheads="1"/>
            </p:cNvSpPr>
            <p:nvPr/>
          </p:nvSpPr>
          <p:spPr bwMode="auto">
            <a:xfrm>
              <a:off x="3766" y="1131"/>
              <a:ext cx="35" cy="56"/>
            </a:xfrm>
            <a:prstGeom prst="rect">
              <a:avLst/>
            </a:prstGeom>
            <a:noFill/>
            <a:ln w="9525">
              <a:noFill/>
              <a:miter lim="800000"/>
              <a:headEnd/>
              <a:tailEnd/>
            </a:ln>
          </p:spPr>
          <p:txBody>
            <a:bodyPr/>
            <a:lstStyle/>
            <a:p>
              <a:endParaRPr lang="en-AU"/>
            </a:p>
          </p:txBody>
        </p:sp>
        <p:sp>
          <p:nvSpPr>
            <p:cNvPr id="7949" name="Rectangle 781"/>
            <p:cNvSpPr>
              <a:spLocks noChangeArrowheads="1"/>
            </p:cNvSpPr>
            <p:nvPr/>
          </p:nvSpPr>
          <p:spPr bwMode="auto">
            <a:xfrm>
              <a:off x="3828" y="1187"/>
              <a:ext cx="35" cy="56"/>
            </a:xfrm>
            <a:prstGeom prst="rect">
              <a:avLst/>
            </a:prstGeom>
            <a:noFill/>
            <a:ln w="9525">
              <a:noFill/>
              <a:miter lim="800000"/>
              <a:headEnd/>
              <a:tailEnd/>
            </a:ln>
          </p:spPr>
          <p:txBody>
            <a:bodyPr/>
            <a:lstStyle/>
            <a:p>
              <a:endParaRPr lang="en-AU"/>
            </a:p>
          </p:txBody>
        </p:sp>
        <p:sp>
          <p:nvSpPr>
            <p:cNvPr id="7950" name="Rectangle 782"/>
            <p:cNvSpPr>
              <a:spLocks noChangeArrowheads="1"/>
            </p:cNvSpPr>
            <p:nvPr/>
          </p:nvSpPr>
          <p:spPr bwMode="auto">
            <a:xfrm>
              <a:off x="3890" y="1403"/>
              <a:ext cx="35" cy="56"/>
            </a:xfrm>
            <a:prstGeom prst="rect">
              <a:avLst/>
            </a:prstGeom>
            <a:noFill/>
            <a:ln w="9525">
              <a:noFill/>
              <a:miter lim="800000"/>
              <a:headEnd/>
              <a:tailEnd/>
            </a:ln>
          </p:spPr>
          <p:txBody>
            <a:bodyPr/>
            <a:lstStyle/>
            <a:p>
              <a:endParaRPr lang="en-AU"/>
            </a:p>
          </p:txBody>
        </p:sp>
        <p:sp>
          <p:nvSpPr>
            <p:cNvPr id="7951" name="Rectangle 783"/>
            <p:cNvSpPr>
              <a:spLocks noChangeArrowheads="1"/>
            </p:cNvSpPr>
            <p:nvPr/>
          </p:nvSpPr>
          <p:spPr bwMode="auto">
            <a:xfrm>
              <a:off x="3952" y="1752"/>
              <a:ext cx="35" cy="56"/>
            </a:xfrm>
            <a:prstGeom prst="rect">
              <a:avLst/>
            </a:prstGeom>
            <a:noFill/>
            <a:ln w="9525">
              <a:noFill/>
              <a:miter lim="800000"/>
              <a:headEnd/>
              <a:tailEnd/>
            </a:ln>
          </p:spPr>
          <p:txBody>
            <a:bodyPr/>
            <a:lstStyle/>
            <a:p>
              <a:endParaRPr lang="en-AU"/>
            </a:p>
          </p:txBody>
        </p:sp>
        <p:sp>
          <p:nvSpPr>
            <p:cNvPr id="7952" name="Rectangle 784"/>
            <p:cNvSpPr>
              <a:spLocks noChangeArrowheads="1"/>
            </p:cNvSpPr>
            <p:nvPr/>
          </p:nvSpPr>
          <p:spPr bwMode="auto">
            <a:xfrm>
              <a:off x="4014" y="2180"/>
              <a:ext cx="35" cy="57"/>
            </a:xfrm>
            <a:prstGeom prst="rect">
              <a:avLst/>
            </a:prstGeom>
            <a:noFill/>
            <a:ln w="9525">
              <a:noFill/>
              <a:miter lim="800000"/>
              <a:headEnd/>
              <a:tailEnd/>
            </a:ln>
          </p:spPr>
          <p:txBody>
            <a:bodyPr/>
            <a:lstStyle/>
            <a:p>
              <a:endParaRPr lang="en-AU"/>
            </a:p>
          </p:txBody>
        </p:sp>
        <p:sp>
          <p:nvSpPr>
            <p:cNvPr id="7953" name="Rectangle 785"/>
            <p:cNvSpPr>
              <a:spLocks noChangeArrowheads="1"/>
            </p:cNvSpPr>
            <p:nvPr/>
          </p:nvSpPr>
          <p:spPr bwMode="auto">
            <a:xfrm>
              <a:off x="4076" y="2605"/>
              <a:ext cx="35" cy="56"/>
            </a:xfrm>
            <a:prstGeom prst="rect">
              <a:avLst/>
            </a:prstGeom>
            <a:noFill/>
            <a:ln w="9525">
              <a:noFill/>
              <a:miter lim="800000"/>
              <a:headEnd/>
              <a:tailEnd/>
            </a:ln>
          </p:spPr>
          <p:txBody>
            <a:bodyPr/>
            <a:lstStyle/>
            <a:p>
              <a:endParaRPr lang="en-AU"/>
            </a:p>
          </p:txBody>
        </p:sp>
        <p:sp>
          <p:nvSpPr>
            <p:cNvPr id="7954" name="Rectangle 786"/>
            <p:cNvSpPr>
              <a:spLocks noChangeArrowheads="1"/>
            </p:cNvSpPr>
            <p:nvPr/>
          </p:nvSpPr>
          <p:spPr bwMode="auto">
            <a:xfrm>
              <a:off x="4138" y="2958"/>
              <a:ext cx="35" cy="56"/>
            </a:xfrm>
            <a:prstGeom prst="rect">
              <a:avLst/>
            </a:prstGeom>
            <a:noFill/>
            <a:ln w="9525">
              <a:noFill/>
              <a:miter lim="800000"/>
              <a:headEnd/>
              <a:tailEnd/>
            </a:ln>
          </p:spPr>
          <p:txBody>
            <a:bodyPr/>
            <a:lstStyle/>
            <a:p>
              <a:endParaRPr lang="en-AU"/>
            </a:p>
          </p:txBody>
        </p:sp>
        <p:sp>
          <p:nvSpPr>
            <p:cNvPr id="7955" name="Rectangle 787"/>
            <p:cNvSpPr>
              <a:spLocks noChangeArrowheads="1"/>
            </p:cNvSpPr>
            <p:nvPr/>
          </p:nvSpPr>
          <p:spPr bwMode="auto">
            <a:xfrm>
              <a:off x="4200" y="3170"/>
              <a:ext cx="35" cy="56"/>
            </a:xfrm>
            <a:prstGeom prst="rect">
              <a:avLst/>
            </a:prstGeom>
            <a:noFill/>
            <a:ln w="9525">
              <a:noFill/>
              <a:miter lim="800000"/>
              <a:headEnd/>
              <a:tailEnd/>
            </a:ln>
          </p:spPr>
          <p:txBody>
            <a:bodyPr/>
            <a:lstStyle/>
            <a:p>
              <a:endParaRPr lang="en-AU"/>
            </a:p>
          </p:txBody>
        </p:sp>
        <p:sp>
          <p:nvSpPr>
            <p:cNvPr id="7956" name="Rectangle 788"/>
            <p:cNvSpPr>
              <a:spLocks noChangeArrowheads="1"/>
            </p:cNvSpPr>
            <p:nvPr/>
          </p:nvSpPr>
          <p:spPr bwMode="auto">
            <a:xfrm>
              <a:off x="4263" y="3226"/>
              <a:ext cx="34" cy="56"/>
            </a:xfrm>
            <a:prstGeom prst="rect">
              <a:avLst/>
            </a:prstGeom>
            <a:noFill/>
            <a:ln w="9525">
              <a:noFill/>
              <a:miter lim="800000"/>
              <a:headEnd/>
              <a:tailEnd/>
            </a:ln>
          </p:spPr>
          <p:txBody>
            <a:bodyPr/>
            <a:lstStyle/>
            <a:p>
              <a:endParaRPr lang="en-AU"/>
            </a:p>
          </p:txBody>
        </p:sp>
        <p:sp>
          <p:nvSpPr>
            <p:cNvPr id="7957" name="Rectangle 789"/>
            <p:cNvSpPr>
              <a:spLocks noChangeArrowheads="1"/>
            </p:cNvSpPr>
            <p:nvPr/>
          </p:nvSpPr>
          <p:spPr bwMode="auto">
            <a:xfrm>
              <a:off x="4325" y="3142"/>
              <a:ext cx="34" cy="56"/>
            </a:xfrm>
            <a:prstGeom prst="rect">
              <a:avLst/>
            </a:prstGeom>
            <a:noFill/>
            <a:ln w="9525">
              <a:noFill/>
              <a:miter lim="800000"/>
              <a:headEnd/>
              <a:tailEnd/>
            </a:ln>
          </p:spPr>
          <p:txBody>
            <a:bodyPr/>
            <a:lstStyle/>
            <a:p>
              <a:endParaRPr lang="en-AU"/>
            </a:p>
          </p:txBody>
        </p:sp>
        <p:sp>
          <p:nvSpPr>
            <p:cNvPr id="7958" name="Rectangle 790"/>
            <p:cNvSpPr>
              <a:spLocks noChangeArrowheads="1"/>
            </p:cNvSpPr>
            <p:nvPr/>
          </p:nvSpPr>
          <p:spPr bwMode="auto">
            <a:xfrm>
              <a:off x="4387" y="2958"/>
              <a:ext cx="34" cy="56"/>
            </a:xfrm>
            <a:prstGeom prst="rect">
              <a:avLst/>
            </a:prstGeom>
            <a:noFill/>
            <a:ln w="9525">
              <a:noFill/>
              <a:miter lim="800000"/>
              <a:headEnd/>
              <a:tailEnd/>
            </a:ln>
          </p:spPr>
          <p:txBody>
            <a:bodyPr/>
            <a:lstStyle/>
            <a:p>
              <a:endParaRPr lang="en-AU"/>
            </a:p>
          </p:txBody>
        </p:sp>
        <p:sp>
          <p:nvSpPr>
            <p:cNvPr id="7959" name="Rectangle 791"/>
            <p:cNvSpPr>
              <a:spLocks noChangeArrowheads="1"/>
            </p:cNvSpPr>
            <p:nvPr/>
          </p:nvSpPr>
          <p:spPr bwMode="auto">
            <a:xfrm>
              <a:off x="4449" y="2753"/>
              <a:ext cx="34" cy="57"/>
            </a:xfrm>
            <a:prstGeom prst="rect">
              <a:avLst/>
            </a:prstGeom>
            <a:noFill/>
            <a:ln w="9525">
              <a:noFill/>
              <a:miter lim="800000"/>
              <a:headEnd/>
              <a:tailEnd/>
            </a:ln>
          </p:spPr>
          <p:txBody>
            <a:bodyPr/>
            <a:lstStyle/>
            <a:p>
              <a:endParaRPr lang="en-AU"/>
            </a:p>
          </p:txBody>
        </p:sp>
        <p:sp>
          <p:nvSpPr>
            <p:cNvPr id="7960" name="Rectangle 792"/>
            <p:cNvSpPr>
              <a:spLocks noChangeArrowheads="1"/>
            </p:cNvSpPr>
            <p:nvPr/>
          </p:nvSpPr>
          <p:spPr bwMode="auto">
            <a:xfrm>
              <a:off x="4511" y="2597"/>
              <a:ext cx="34" cy="56"/>
            </a:xfrm>
            <a:prstGeom prst="rect">
              <a:avLst/>
            </a:prstGeom>
            <a:noFill/>
            <a:ln w="9525">
              <a:noFill/>
              <a:miter lim="800000"/>
              <a:headEnd/>
              <a:tailEnd/>
            </a:ln>
          </p:spPr>
          <p:txBody>
            <a:bodyPr/>
            <a:lstStyle/>
            <a:p>
              <a:endParaRPr lang="en-AU"/>
            </a:p>
          </p:txBody>
        </p:sp>
        <p:sp>
          <p:nvSpPr>
            <p:cNvPr id="7961" name="Rectangle 793"/>
            <p:cNvSpPr>
              <a:spLocks noChangeArrowheads="1"/>
            </p:cNvSpPr>
            <p:nvPr/>
          </p:nvSpPr>
          <p:spPr bwMode="auto">
            <a:xfrm>
              <a:off x="4573" y="2541"/>
              <a:ext cx="35" cy="56"/>
            </a:xfrm>
            <a:prstGeom prst="rect">
              <a:avLst/>
            </a:prstGeom>
            <a:noFill/>
            <a:ln w="9525">
              <a:noFill/>
              <a:miter lim="800000"/>
              <a:headEnd/>
              <a:tailEnd/>
            </a:ln>
          </p:spPr>
          <p:txBody>
            <a:bodyPr/>
            <a:lstStyle/>
            <a:p>
              <a:endParaRPr lang="en-AU"/>
            </a:p>
          </p:txBody>
        </p:sp>
        <p:sp>
          <p:nvSpPr>
            <p:cNvPr id="7962" name="Rectangle 794"/>
            <p:cNvSpPr>
              <a:spLocks noChangeArrowheads="1"/>
            </p:cNvSpPr>
            <p:nvPr/>
          </p:nvSpPr>
          <p:spPr bwMode="auto">
            <a:xfrm>
              <a:off x="4635" y="2597"/>
              <a:ext cx="35" cy="56"/>
            </a:xfrm>
            <a:prstGeom prst="rect">
              <a:avLst/>
            </a:prstGeom>
            <a:noFill/>
            <a:ln w="9525">
              <a:noFill/>
              <a:miter lim="800000"/>
              <a:headEnd/>
              <a:tailEnd/>
            </a:ln>
          </p:spPr>
          <p:txBody>
            <a:bodyPr/>
            <a:lstStyle/>
            <a:p>
              <a:endParaRPr lang="en-AU"/>
            </a:p>
          </p:txBody>
        </p:sp>
        <p:sp>
          <p:nvSpPr>
            <p:cNvPr id="7963" name="Rectangle 795"/>
            <p:cNvSpPr>
              <a:spLocks noChangeArrowheads="1"/>
            </p:cNvSpPr>
            <p:nvPr/>
          </p:nvSpPr>
          <p:spPr bwMode="auto">
            <a:xfrm>
              <a:off x="4697" y="2757"/>
              <a:ext cx="35" cy="57"/>
            </a:xfrm>
            <a:prstGeom prst="rect">
              <a:avLst/>
            </a:prstGeom>
            <a:noFill/>
            <a:ln w="9525">
              <a:noFill/>
              <a:miter lim="800000"/>
              <a:headEnd/>
              <a:tailEnd/>
            </a:ln>
          </p:spPr>
          <p:txBody>
            <a:bodyPr/>
            <a:lstStyle/>
            <a:p>
              <a:endParaRPr lang="en-AU"/>
            </a:p>
          </p:txBody>
        </p:sp>
        <p:sp>
          <p:nvSpPr>
            <p:cNvPr id="7964" name="Rectangle 796"/>
            <p:cNvSpPr>
              <a:spLocks noChangeArrowheads="1"/>
            </p:cNvSpPr>
            <p:nvPr/>
          </p:nvSpPr>
          <p:spPr bwMode="auto">
            <a:xfrm>
              <a:off x="4759" y="2962"/>
              <a:ext cx="35" cy="56"/>
            </a:xfrm>
            <a:prstGeom prst="rect">
              <a:avLst/>
            </a:prstGeom>
            <a:noFill/>
            <a:ln w="9525">
              <a:noFill/>
              <a:miter lim="800000"/>
              <a:headEnd/>
              <a:tailEnd/>
            </a:ln>
          </p:spPr>
          <p:txBody>
            <a:bodyPr/>
            <a:lstStyle/>
            <a:p>
              <a:endParaRPr lang="en-AU"/>
            </a:p>
          </p:txBody>
        </p:sp>
        <p:sp>
          <p:nvSpPr>
            <p:cNvPr id="7965" name="Rectangle 797"/>
            <p:cNvSpPr>
              <a:spLocks noChangeArrowheads="1"/>
            </p:cNvSpPr>
            <p:nvPr/>
          </p:nvSpPr>
          <p:spPr bwMode="auto">
            <a:xfrm>
              <a:off x="4821" y="3142"/>
              <a:ext cx="35" cy="56"/>
            </a:xfrm>
            <a:prstGeom prst="rect">
              <a:avLst/>
            </a:prstGeom>
            <a:noFill/>
            <a:ln w="9525">
              <a:noFill/>
              <a:miter lim="800000"/>
              <a:headEnd/>
              <a:tailEnd/>
            </a:ln>
          </p:spPr>
          <p:txBody>
            <a:bodyPr/>
            <a:lstStyle/>
            <a:p>
              <a:endParaRPr lang="en-AU"/>
            </a:p>
          </p:txBody>
        </p:sp>
        <p:sp>
          <p:nvSpPr>
            <p:cNvPr id="7966" name="Rectangle 798"/>
            <p:cNvSpPr>
              <a:spLocks noChangeArrowheads="1"/>
            </p:cNvSpPr>
            <p:nvPr/>
          </p:nvSpPr>
          <p:spPr bwMode="auto">
            <a:xfrm>
              <a:off x="4883" y="3226"/>
              <a:ext cx="35" cy="56"/>
            </a:xfrm>
            <a:prstGeom prst="rect">
              <a:avLst/>
            </a:prstGeom>
            <a:noFill/>
            <a:ln w="9525">
              <a:noFill/>
              <a:miter lim="800000"/>
              <a:headEnd/>
              <a:tailEnd/>
            </a:ln>
          </p:spPr>
          <p:txBody>
            <a:bodyPr/>
            <a:lstStyle/>
            <a:p>
              <a:endParaRPr lang="en-AU"/>
            </a:p>
          </p:txBody>
        </p:sp>
        <p:sp>
          <p:nvSpPr>
            <p:cNvPr id="7967" name="Rectangle 799"/>
            <p:cNvSpPr>
              <a:spLocks noChangeArrowheads="1"/>
            </p:cNvSpPr>
            <p:nvPr/>
          </p:nvSpPr>
          <p:spPr bwMode="auto">
            <a:xfrm>
              <a:off x="4945" y="3170"/>
              <a:ext cx="35" cy="56"/>
            </a:xfrm>
            <a:prstGeom prst="rect">
              <a:avLst/>
            </a:prstGeom>
            <a:noFill/>
            <a:ln w="9525">
              <a:noFill/>
              <a:miter lim="800000"/>
              <a:headEnd/>
              <a:tailEnd/>
            </a:ln>
          </p:spPr>
          <p:txBody>
            <a:bodyPr/>
            <a:lstStyle/>
            <a:p>
              <a:endParaRPr lang="en-AU"/>
            </a:p>
          </p:txBody>
        </p:sp>
        <p:sp>
          <p:nvSpPr>
            <p:cNvPr id="7968" name="Rectangle 800"/>
            <p:cNvSpPr>
              <a:spLocks noChangeArrowheads="1"/>
            </p:cNvSpPr>
            <p:nvPr/>
          </p:nvSpPr>
          <p:spPr bwMode="auto">
            <a:xfrm>
              <a:off x="5007" y="2954"/>
              <a:ext cx="35" cy="56"/>
            </a:xfrm>
            <a:prstGeom prst="rect">
              <a:avLst/>
            </a:prstGeom>
            <a:noFill/>
            <a:ln w="9525">
              <a:noFill/>
              <a:miter lim="800000"/>
              <a:headEnd/>
              <a:tailEnd/>
            </a:ln>
          </p:spPr>
          <p:txBody>
            <a:bodyPr/>
            <a:lstStyle/>
            <a:p>
              <a:endParaRPr lang="en-AU"/>
            </a:p>
          </p:txBody>
        </p:sp>
        <p:sp>
          <p:nvSpPr>
            <p:cNvPr id="7969" name="Rectangle 801"/>
            <p:cNvSpPr>
              <a:spLocks noChangeArrowheads="1"/>
            </p:cNvSpPr>
            <p:nvPr/>
          </p:nvSpPr>
          <p:spPr bwMode="auto">
            <a:xfrm>
              <a:off x="5069" y="2605"/>
              <a:ext cx="35" cy="56"/>
            </a:xfrm>
            <a:prstGeom prst="rect">
              <a:avLst/>
            </a:prstGeom>
            <a:noFill/>
            <a:ln w="9525">
              <a:noFill/>
              <a:miter lim="800000"/>
              <a:headEnd/>
              <a:tailEnd/>
            </a:ln>
          </p:spPr>
          <p:txBody>
            <a:bodyPr/>
            <a:lstStyle/>
            <a:p>
              <a:endParaRPr lang="en-AU"/>
            </a:p>
          </p:txBody>
        </p:sp>
        <p:sp>
          <p:nvSpPr>
            <p:cNvPr id="7970" name="Rectangle 802"/>
            <p:cNvSpPr>
              <a:spLocks noChangeArrowheads="1"/>
            </p:cNvSpPr>
            <p:nvPr/>
          </p:nvSpPr>
          <p:spPr bwMode="auto">
            <a:xfrm>
              <a:off x="5131" y="2176"/>
              <a:ext cx="35" cy="57"/>
            </a:xfrm>
            <a:prstGeom prst="rect">
              <a:avLst/>
            </a:prstGeom>
            <a:noFill/>
            <a:ln w="9525">
              <a:noFill/>
              <a:miter lim="800000"/>
              <a:headEnd/>
              <a:tailEnd/>
            </a:ln>
          </p:spPr>
          <p:txBody>
            <a:bodyPr/>
            <a:lstStyle/>
            <a:p>
              <a:endParaRPr lang="en-AU"/>
            </a:p>
          </p:txBody>
        </p:sp>
      </p:grpSp>
      <p:sp>
        <p:nvSpPr>
          <p:cNvPr id="605" name="Title 1"/>
          <p:cNvSpPr txBox="1">
            <a:spLocks/>
          </p:cNvSpPr>
          <p:nvPr/>
        </p:nvSpPr>
        <p:spPr>
          <a:xfrm>
            <a:off x="457200" y="158926"/>
            <a:ext cx="8229600" cy="1143000"/>
          </a:xfrm>
          <a:prstGeom prst="rect">
            <a:avLst/>
          </a:prstGeom>
        </p:spPr>
        <p:txBody>
          <a:bodyPr>
            <a:normAutofit/>
          </a:bodyPr>
          <a:lstStyle>
            <a:lvl1pPr algn="l" rtl="0" eaLnBrk="1" latinLnBrk="0" hangingPunct="1">
              <a:spcBef>
                <a:spcPct val="0"/>
              </a:spcBef>
              <a:buNone/>
              <a:defRPr sz="3800" kern="1200" spc="-100" baseline="0">
                <a:solidFill>
                  <a:schemeClr val="tx2"/>
                </a:solidFill>
                <a:latin typeface="+mj-lt"/>
                <a:ea typeface="+mj-ea"/>
                <a:cs typeface="+mj-cs"/>
              </a:defRPr>
            </a:lvl1pPr>
          </a:lstStyle>
          <a:p>
            <a:r>
              <a:rPr lang="en-AU" sz="4800" b="1">
                <a:latin typeface="Corbel" panose="020B0503020204020204" pitchFamily="34" charset="0"/>
              </a:rPr>
              <a:t>Superposition</a:t>
            </a:r>
            <a:endParaRPr lang="en-AU" sz="4800" b="1" dirty="0">
              <a:latin typeface="Corbel" panose="020B0503020204020204" pitchFamily="34" charset="0"/>
            </a:endParaRPr>
          </a:p>
        </p:txBody>
      </p:sp>
    </p:spTree>
    <p:extLst>
      <p:ext uri="{BB962C8B-B14F-4D97-AF65-F5344CB8AC3E}">
        <p14:creationId xmlns:p14="http://schemas.microsoft.com/office/powerpoint/2010/main" val="1963188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vertical)">
                                      <p:cBhvr>
                                        <p:cTn id="17" dur="500"/>
                                        <p:tgtEl>
                                          <p:spTgt spid="4"/>
                                        </p:tgtEl>
                                      </p:cBhvr>
                                    </p:animEffect>
                                  </p:childTnLst>
                                  <p:subTnLst>
                                    <p:set>
                                      <p:cBhvr override="childStyle">
                                        <p:cTn dur="1" fill="hold" display="0" masterRel="sameClick" afterEffect="1">
                                          <p:stCondLst>
                                            <p:cond evt="end" delay="0">
                                              <p:tn val="15"/>
                                            </p:cond>
                                          </p:stCondLst>
                                        </p:cTn>
                                        <p:tgtEl>
                                          <p:spTgt spid="4"/>
                                        </p:tgtEl>
                                        <p:attrNameLst>
                                          <p:attrName>style.visibility</p:attrName>
                                        </p:attrNameLst>
                                      </p:cBhvr>
                                      <p:to>
                                        <p:strVal val="hidden"/>
                                      </p:to>
                                    </p:set>
                                  </p:subTnLst>
                                </p:cTn>
                              </p:par>
                            </p:childTnLst>
                          </p:cTn>
                        </p:par>
                        <p:par>
                          <p:cTn id="18" fill="hold">
                            <p:stCondLst>
                              <p:cond delay="500"/>
                            </p:stCondLst>
                            <p:childTnLst>
                              <p:par>
                                <p:cTn id="19" presetID="3" presetClass="entr" presetSubtype="5"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vertical)">
                                      <p:cBhvr>
                                        <p:cTn id="21" dur="500"/>
                                        <p:tgtEl>
                                          <p:spTgt spid="5"/>
                                        </p:tgtEl>
                                      </p:cBhvr>
                                    </p:animEffect>
                                  </p:childTnLst>
                                  <p:subTnLst>
                                    <p:set>
                                      <p:cBhvr override="childStyle">
                                        <p:cTn dur="1" fill="hold" display="0" masterRel="sameClick" afterEffect="1">
                                          <p:stCondLst>
                                            <p:cond evt="end" delay="0">
                                              <p:tn val="19"/>
                                            </p:cond>
                                          </p:stCondLst>
                                        </p:cTn>
                                        <p:tgtEl>
                                          <p:spTgt spid="5"/>
                                        </p:tgtEl>
                                        <p:attrNameLst>
                                          <p:attrName>style.visibility</p:attrName>
                                        </p:attrNameLst>
                                      </p:cBhvr>
                                      <p:to>
                                        <p:strVal val="hidden"/>
                                      </p:to>
                                    </p:set>
                                  </p:subTnLst>
                                </p:cTn>
                              </p:par>
                            </p:childTnLst>
                          </p:cTn>
                        </p:par>
                        <p:par>
                          <p:cTn id="22" fill="hold">
                            <p:stCondLst>
                              <p:cond delay="1000"/>
                            </p:stCondLst>
                            <p:childTnLst>
                              <p:par>
                                <p:cTn id="23" presetID="3" presetClass="entr" presetSubtype="5"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vertical)">
                                      <p:cBhvr>
                                        <p:cTn id="25" dur="500"/>
                                        <p:tgtEl>
                                          <p:spTgt spid="6"/>
                                        </p:tgtEl>
                                      </p:cBhvr>
                                    </p:animEffect>
                                  </p:childTnLst>
                                  <p:subTnLst>
                                    <p:set>
                                      <p:cBhvr override="childStyle">
                                        <p:cTn dur="1" fill="hold" display="0" masterRel="sameClick" afterEffect="1">
                                          <p:stCondLst>
                                            <p:cond evt="end" delay="0">
                                              <p:tn val="23"/>
                                            </p:cond>
                                          </p:stCondLst>
                                        </p:cTn>
                                        <p:tgtEl>
                                          <p:spTgt spid="6"/>
                                        </p:tgtEl>
                                        <p:attrNameLst>
                                          <p:attrName>style.visibility</p:attrName>
                                        </p:attrNameLst>
                                      </p:cBhvr>
                                      <p:to>
                                        <p:strVal val="hidden"/>
                                      </p:to>
                                    </p:set>
                                  </p:subTnLst>
                                </p:cTn>
                              </p:par>
                            </p:childTnLst>
                          </p:cTn>
                        </p:par>
                        <p:par>
                          <p:cTn id="26" fill="hold">
                            <p:stCondLst>
                              <p:cond delay="1500"/>
                            </p:stCondLst>
                            <p:childTnLst>
                              <p:par>
                                <p:cTn id="27" presetID="3" presetClass="entr" presetSubtype="5"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vertical)">
                                      <p:cBhvr>
                                        <p:cTn id="29" dur="500"/>
                                        <p:tgtEl>
                                          <p:spTgt spid="7"/>
                                        </p:tgtEl>
                                      </p:cBhvr>
                                    </p:animEffect>
                                  </p:childTnLst>
                                  <p:subTnLst>
                                    <p:set>
                                      <p:cBhvr override="childStyle">
                                        <p:cTn dur="1" fill="hold" display="0" masterRel="sameClick" afterEffect="1">
                                          <p:stCondLst>
                                            <p:cond evt="end" delay="0">
                                              <p:tn val="27"/>
                                            </p:cond>
                                          </p:stCondLst>
                                        </p:cTn>
                                        <p:tgtEl>
                                          <p:spTgt spid="7"/>
                                        </p:tgtEl>
                                        <p:attrNameLst>
                                          <p:attrName>style.visibility</p:attrName>
                                        </p:attrNameLst>
                                      </p:cBhvr>
                                      <p:to>
                                        <p:strVal val="hidden"/>
                                      </p:to>
                                    </p:set>
                                  </p:subTnLst>
                                </p:cTn>
                              </p:par>
                            </p:childTnLst>
                          </p:cTn>
                        </p:par>
                        <p:par>
                          <p:cTn id="30" fill="hold">
                            <p:stCondLst>
                              <p:cond delay="2000"/>
                            </p:stCondLst>
                            <p:childTnLst>
                              <p:par>
                                <p:cTn id="31" presetID="3" presetClass="entr" presetSubtype="5"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vertical)">
                                      <p:cBhvr>
                                        <p:cTn id="33" dur="500"/>
                                        <p:tgtEl>
                                          <p:spTgt spid="8"/>
                                        </p:tgtEl>
                                      </p:cBhvr>
                                    </p:animEffect>
                                  </p:childTnLst>
                                  <p:subTnLst>
                                    <p:set>
                                      <p:cBhvr override="childStyle">
                                        <p:cTn dur="1" fill="hold" display="0" masterRel="sameClick" afterEffect="1">
                                          <p:stCondLst>
                                            <p:cond evt="end" delay="0">
                                              <p:tn val="31"/>
                                            </p:cond>
                                          </p:stCondLst>
                                        </p:cTn>
                                        <p:tgtEl>
                                          <p:spTgt spid="8"/>
                                        </p:tgtEl>
                                        <p:attrNameLst>
                                          <p:attrName>style.visibility</p:attrName>
                                        </p:attrNameLst>
                                      </p:cBhvr>
                                      <p:to>
                                        <p:strVal val="hidden"/>
                                      </p:to>
                                    </p:set>
                                  </p:subTnLst>
                                </p:cTn>
                              </p:par>
                            </p:childTnLst>
                          </p:cTn>
                        </p:par>
                        <p:par>
                          <p:cTn id="34" fill="hold">
                            <p:stCondLst>
                              <p:cond delay="2500"/>
                            </p:stCondLst>
                            <p:childTnLst>
                              <p:par>
                                <p:cTn id="35" presetID="3" presetClass="entr" presetSubtype="5"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vertical)">
                                      <p:cBhvr>
                                        <p:cTn id="37" dur="500"/>
                                        <p:tgtEl>
                                          <p:spTgt spid="9"/>
                                        </p:tgtEl>
                                      </p:cBhvr>
                                    </p:animEffect>
                                  </p:childTnLst>
                                  <p:subTnLst>
                                    <p:set>
                                      <p:cBhvr override="childStyle">
                                        <p:cTn dur="1" fill="hold" display="0" masterRel="sameClick" afterEffect="1">
                                          <p:stCondLst>
                                            <p:cond evt="end" delay="0">
                                              <p:tn val="35"/>
                                            </p:cond>
                                          </p:stCondLst>
                                        </p:cTn>
                                        <p:tgtEl>
                                          <p:spTgt spid="9"/>
                                        </p:tgtEl>
                                        <p:attrNameLst>
                                          <p:attrName>style.visibility</p:attrName>
                                        </p:attrNameLst>
                                      </p:cBhvr>
                                      <p:to>
                                        <p:strVal val="hidden"/>
                                      </p:to>
                                    </p:set>
                                  </p:subTnLst>
                                </p:cTn>
                              </p:par>
                            </p:childTnLst>
                          </p:cTn>
                        </p:par>
                        <p:par>
                          <p:cTn id="38" fill="hold">
                            <p:stCondLst>
                              <p:cond delay="3000"/>
                            </p:stCondLst>
                            <p:childTnLst>
                              <p:par>
                                <p:cTn id="39" presetID="1" presetClass="entr" presetSubtype="0" fill="hold" grpId="0" nodeType="afterEffect">
                                  <p:stCondLst>
                                    <p:cond delay="0"/>
                                  </p:stCondLst>
                                  <p:childTnLst>
                                    <p:set>
                                      <p:cBhvr>
                                        <p:cTn id="40" dur="1" fill="hold">
                                          <p:stCondLst>
                                            <p:cond delay="0"/>
                                          </p:stCondLst>
                                        </p:cTn>
                                        <p:tgtEl>
                                          <p:spTgt spid="7519"/>
                                        </p:tgtEl>
                                        <p:attrNameLst>
                                          <p:attrName>style.visibility</p:attrName>
                                        </p:attrNameLst>
                                      </p:cBhvr>
                                      <p:to>
                                        <p:strVal val="visible"/>
                                      </p:to>
                                    </p:set>
                                  </p:childTnLst>
                                </p:cTn>
                              </p:par>
                            </p:childTnLst>
                          </p:cTn>
                        </p:par>
                        <p:par>
                          <p:cTn id="41" fill="hold">
                            <p:stCondLst>
                              <p:cond delay="3000"/>
                            </p:stCondLst>
                            <p:childTnLst>
                              <p:par>
                                <p:cTn id="42" presetID="3" presetClass="entr" presetSubtype="5"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linds(vertical)">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9"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1"/>
          <a:ext cx="4214810" cy="3169888"/>
        </p:xfrm>
        <a:graphic>
          <a:graphicData uri="http://schemas.openxmlformats.org/presentationml/2006/ole">
            <mc:AlternateContent xmlns:mc="http://schemas.openxmlformats.org/markup-compatibility/2006">
              <mc:Choice xmlns:v="urn:schemas-microsoft-com:vml" Requires="v">
                <p:oleObj name="Worksheet" r:id="rId2" imgW="9789480" imgH="7119360" progId="Excel.Sheet.8">
                  <p:embed/>
                </p:oleObj>
              </mc:Choice>
              <mc:Fallback>
                <p:oleObj name="Worksheet" r:id="rId2" imgW="9789480" imgH="7119360" progId="Excel.Sheet.8">
                  <p:embed/>
                  <p:pic>
                    <p:nvPicPr>
                      <p:cNvPr id="0"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4214810" cy="3169888"/>
                      </a:xfrm>
                      <a:prstGeom prst="rect">
                        <a:avLst/>
                      </a:prstGeom>
                      <a:solidFill>
                        <a:srgbClr val="FFFFFF"/>
                      </a:solidFill>
                    </p:spPr>
                  </p:pic>
                </p:oleObj>
              </mc:Fallback>
            </mc:AlternateContent>
          </a:graphicData>
        </a:graphic>
      </p:graphicFrame>
      <p:sp>
        <p:nvSpPr>
          <p:cNvPr id="2053" name="Text Box 5"/>
          <p:cNvSpPr txBox="1">
            <a:spLocks noChangeArrowheads="1"/>
          </p:cNvSpPr>
          <p:nvPr/>
        </p:nvSpPr>
        <p:spPr bwMode="auto">
          <a:xfrm>
            <a:off x="6208713" y="758825"/>
            <a:ext cx="1306512" cy="1920875"/>
          </a:xfrm>
          <a:prstGeom prst="rect">
            <a:avLst/>
          </a:prstGeom>
          <a:noFill/>
          <a:ln w="9525">
            <a:noFill/>
            <a:miter lim="800000"/>
            <a:headEnd/>
            <a:tailEnd/>
          </a:ln>
          <a:effectLst/>
        </p:spPr>
        <p:txBody>
          <a:bodyPr>
            <a:spAutoFit/>
          </a:bodyPr>
          <a:lstStyle/>
          <a:p>
            <a:pPr>
              <a:spcBef>
                <a:spcPct val="50000"/>
              </a:spcBef>
              <a:buFontTx/>
              <a:buNone/>
            </a:pPr>
            <a:r>
              <a:rPr lang="en-US" sz="12000" b="1">
                <a:solidFill>
                  <a:srgbClr val="FF3300"/>
                </a:solidFill>
                <a:latin typeface="Arial Black" pitchFamily="34" charset="0"/>
              </a:rPr>
              <a:t>+</a:t>
            </a:r>
            <a:endParaRPr lang="en-US"/>
          </a:p>
        </p:txBody>
      </p:sp>
      <p:graphicFrame>
        <p:nvGraphicFramePr>
          <p:cNvPr id="2052" name="Object 4"/>
          <p:cNvGraphicFramePr>
            <a:graphicFrameLocks noChangeAspect="1"/>
          </p:cNvGraphicFramePr>
          <p:nvPr/>
        </p:nvGraphicFramePr>
        <p:xfrm>
          <a:off x="4929190" y="100014"/>
          <a:ext cx="4214810" cy="3068908"/>
        </p:xfrm>
        <a:graphic>
          <a:graphicData uri="http://schemas.openxmlformats.org/presentationml/2006/ole">
            <mc:AlternateContent xmlns:mc="http://schemas.openxmlformats.org/markup-compatibility/2006">
              <mc:Choice xmlns:v="urn:schemas-microsoft-com:vml" Requires="v">
                <p:oleObj name="Worksheet" r:id="rId4" imgW="9789480" imgH="7119360" progId="Excel.Sheet.8">
                  <p:embed/>
                </p:oleObj>
              </mc:Choice>
              <mc:Fallback>
                <p:oleObj name="Worksheet" r:id="rId4" imgW="9789480" imgH="7119360" progId="Excel.Sheet.8">
                  <p:embed/>
                  <p:pic>
                    <p:nvPicPr>
                      <p:cNvPr id="0"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190" y="100014"/>
                        <a:ext cx="4214810" cy="306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428596" y="3286148"/>
          <a:ext cx="4572000" cy="3429000"/>
        </p:xfrm>
        <a:graphic>
          <a:graphicData uri="http://schemas.openxmlformats.org/presentationml/2006/ole">
            <mc:AlternateContent xmlns:mc="http://schemas.openxmlformats.org/markup-compatibility/2006">
              <mc:Choice xmlns:v="urn:schemas-microsoft-com:vml" Requires="v">
                <p:oleObj name="Worksheet" r:id="rId6" imgW="9789480" imgH="7119360" progId="Excel.Sheet.8">
                  <p:embed/>
                </p:oleObj>
              </mc:Choice>
              <mc:Fallback>
                <p:oleObj name="Worksheet" r:id="rId6" imgW="9789480" imgH="7119360" progId="Excel.Sheet.8">
                  <p:embed/>
                  <p:pic>
                    <p:nvPicPr>
                      <p:cNvPr id="0"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596" y="328614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000628" y="3318570"/>
            <a:ext cx="4143372" cy="3108543"/>
          </a:xfrm>
          <a:prstGeom prst="rect">
            <a:avLst/>
          </a:prstGeom>
          <a:solidFill>
            <a:schemeClr val="tx1">
              <a:alpha val="60000"/>
            </a:schemeClr>
          </a:solidFill>
        </p:spPr>
        <p:txBody>
          <a:bodyPr wrap="square" rtlCol="0">
            <a:spAutoFit/>
          </a:bodyPr>
          <a:lstStyle/>
          <a:p>
            <a:r>
              <a:rPr lang="en-AU" sz="2800" dirty="0">
                <a:solidFill>
                  <a:srgbClr val="002060"/>
                </a:solidFill>
                <a:latin typeface="Corbel" panose="020B0503020204020204" pitchFamily="34" charset="0"/>
              </a:rPr>
              <a:t>Beat: </a:t>
            </a:r>
          </a:p>
          <a:p>
            <a:r>
              <a:rPr lang="en-AU" sz="2800" dirty="0">
                <a:solidFill>
                  <a:srgbClr val="002060"/>
                </a:solidFill>
                <a:latin typeface="Corbel" panose="020B0503020204020204" pitchFamily="34" charset="0"/>
              </a:rPr>
              <a:t>When two different waves of different frequencies are added together to create a repetitive and constant  rise and fall in intensity of sound.</a:t>
            </a:r>
          </a:p>
        </p:txBody>
      </p:sp>
      <p:sp>
        <p:nvSpPr>
          <p:cNvPr id="8" name="TextBox 7"/>
          <p:cNvSpPr txBox="1"/>
          <p:nvPr/>
        </p:nvSpPr>
        <p:spPr>
          <a:xfrm>
            <a:off x="4143372" y="714356"/>
            <a:ext cx="864339" cy="1569660"/>
          </a:xfrm>
          <a:prstGeom prst="rect">
            <a:avLst/>
          </a:prstGeom>
          <a:noFill/>
        </p:spPr>
        <p:txBody>
          <a:bodyPr wrap="none" rtlCol="0">
            <a:spAutoFit/>
          </a:bodyPr>
          <a:lstStyle/>
          <a:p>
            <a:r>
              <a:rPr lang="en-AU" sz="9600" b="1" dirty="0"/>
              <a:t>+</a:t>
            </a:r>
          </a:p>
        </p:txBody>
      </p:sp>
    </p:spTree>
    <p:extLst>
      <p:ext uri="{BB962C8B-B14F-4D97-AF65-F5344CB8AC3E}">
        <p14:creationId xmlns:p14="http://schemas.microsoft.com/office/powerpoint/2010/main" val="3325352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slide(fromLeft)">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053"/>
                                        </p:tgtEl>
                                        <p:attrNameLst>
                                          <p:attrName>style.visibility</p:attrName>
                                        </p:attrNameLst>
                                      </p:cBhvr>
                                      <p:to>
                                        <p:strVal val="visible"/>
                                      </p:to>
                                    </p:set>
                                    <p:anim calcmode="lin" valueType="num">
                                      <p:cBhvr additive="base">
                                        <p:cTn id="12" dur="500" fill="hold"/>
                                        <p:tgtEl>
                                          <p:spTgt spid="2053"/>
                                        </p:tgtEl>
                                        <p:attrNameLst>
                                          <p:attrName>ppt_x</p:attrName>
                                        </p:attrNameLst>
                                      </p:cBhvr>
                                      <p:tavLst>
                                        <p:tav tm="0">
                                          <p:val>
                                            <p:strVal val="1+#ppt_w/2"/>
                                          </p:val>
                                        </p:tav>
                                        <p:tav tm="100000">
                                          <p:val>
                                            <p:strVal val="#ppt_x"/>
                                          </p:val>
                                        </p:tav>
                                      </p:tavLst>
                                    </p:anim>
                                    <p:anim calcmode="lin" valueType="num">
                                      <p:cBhvr additive="base">
                                        <p:cTn id="13" dur="500" fill="hold"/>
                                        <p:tgtEl>
                                          <p:spTgt spid="205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slide(fromRight)">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2051"/>
                                        </p:tgtEl>
                                        <p:attrNameLst>
                                          <p:attrName>style.visibility</p:attrName>
                                        </p:attrNameLst>
                                      </p:cBhvr>
                                      <p:to>
                                        <p:strVal val="visible"/>
                                      </p:to>
                                    </p:set>
                                    <p:anim calcmode="lin" valueType="num">
                                      <p:cBhvr>
                                        <p:cTn id="23" dur="1000" fill="hold"/>
                                        <p:tgtEl>
                                          <p:spTgt spid="2051"/>
                                        </p:tgtEl>
                                        <p:attrNameLst>
                                          <p:attrName>ppt_w</p:attrName>
                                        </p:attrNameLst>
                                      </p:cBhvr>
                                      <p:tavLst>
                                        <p:tav tm="0">
                                          <p:val>
                                            <p:fltVal val="0"/>
                                          </p:val>
                                        </p:tav>
                                        <p:tav tm="100000">
                                          <p:val>
                                            <p:strVal val="#ppt_w"/>
                                          </p:val>
                                        </p:tav>
                                      </p:tavLst>
                                    </p:anim>
                                    <p:anim calcmode="lin" valueType="num">
                                      <p:cBhvr>
                                        <p:cTn id="24" dur="1000" fill="hold"/>
                                        <p:tgtEl>
                                          <p:spTgt spid="2051"/>
                                        </p:tgtEl>
                                        <p:attrNameLst>
                                          <p:attrName>ppt_h</p:attrName>
                                        </p:attrNameLst>
                                      </p:cBhvr>
                                      <p:tavLst>
                                        <p:tav tm="0">
                                          <p:val>
                                            <p:fltVal val="0"/>
                                          </p:val>
                                        </p:tav>
                                        <p:tav tm="100000">
                                          <p:val>
                                            <p:strVal val="#ppt_h"/>
                                          </p:val>
                                        </p:tav>
                                      </p:tavLst>
                                    </p:anim>
                                    <p:anim calcmode="lin" valueType="num">
                                      <p:cBhvr>
                                        <p:cTn id="25" dur="1000" fill="hold"/>
                                        <p:tgtEl>
                                          <p:spTgt spid="2051"/>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205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60375" y="1779612"/>
            <a:ext cx="4814888" cy="620712"/>
            <a:chOff x="1344" y="1392"/>
            <a:chExt cx="3072" cy="1056"/>
          </a:xfrm>
        </p:grpSpPr>
        <p:sp>
          <p:nvSpPr>
            <p:cNvPr id="11268" name="Freeform 4"/>
            <p:cNvSpPr>
              <a:spLocks/>
            </p:cNvSpPr>
            <p:nvPr/>
          </p:nvSpPr>
          <p:spPr bwMode="auto">
            <a:xfrm>
              <a:off x="1344"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1269" name="Freeform 5"/>
            <p:cNvSpPr>
              <a:spLocks/>
            </p:cNvSpPr>
            <p:nvPr/>
          </p:nvSpPr>
          <p:spPr bwMode="auto">
            <a:xfrm>
              <a:off x="2112"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1270" name="Freeform 6"/>
            <p:cNvSpPr>
              <a:spLocks/>
            </p:cNvSpPr>
            <p:nvPr/>
          </p:nvSpPr>
          <p:spPr bwMode="auto">
            <a:xfrm>
              <a:off x="2880"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1271" name="Freeform 7"/>
            <p:cNvSpPr>
              <a:spLocks/>
            </p:cNvSpPr>
            <p:nvPr/>
          </p:nvSpPr>
          <p:spPr bwMode="auto">
            <a:xfrm>
              <a:off x="3648"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grpSp>
      <p:grpSp>
        <p:nvGrpSpPr>
          <p:cNvPr id="3" name="Group 9"/>
          <p:cNvGrpSpPr>
            <a:grpSpLocks/>
          </p:cNvGrpSpPr>
          <p:nvPr/>
        </p:nvGrpSpPr>
        <p:grpSpPr bwMode="auto">
          <a:xfrm>
            <a:off x="390525" y="2770212"/>
            <a:ext cx="4814888" cy="620712"/>
            <a:chOff x="1344" y="1392"/>
            <a:chExt cx="3072" cy="1056"/>
          </a:xfrm>
        </p:grpSpPr>
        <p:sp>
          <p:nvSpPr>
            <p:cNvPr id="11274" name="Freeform 10"/>
            <p:cNvSpPr>
              <a:spLocks/>
            </p:cNvSpPr>
            <p:nvPr/>
          </p:nvSpPr>
          <p:spPr bwMode="auto">
            <a:xfrm>
              <a:off x="1344"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1275" name="Freeform 11"/>
            <p:cNvSpPr>
              <a:spLocks/>
            </p:cNvSpPr>
            <p:nvPr/>
          </p:nvSpPr>
          <p:spPr bwMode="auto">
            <a:xfrm>
              <a:off x="2112"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1276" name="Freeform 12"/>
            <p:cNvSpPr>
              <a:spLocks/>
            </p:cNvSpPr>
            <p:nvPr/>
          </p:nvSpPr>
          <p:spPr bwMode="auto">
            <a:xfrm>
              <a:off x="2880"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1277" name="Freeform 13"/>
            <p:cNvSpPr>
              <a:spLocks/>
            </p:cNvSpPr>
            <p:nvPr/>
          </p:nvSpPr>
          <p:spPr bwMode="auto">
            <a:xfrm>
              <a:off x="3648"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grpSp>
      <p:sp>
        <p:nvSpPr>
          <p:cNvPr id="11283" name="Rectangle 19"/>
          <p:cNvSpPr>
            <a:spLocks noChangeArrowheads="1"/>
          </p:cNvSpPr>
          <p:nvPr/>
        </p:nvSpPr>
        <p:spPr bwMode="auto">
          <a:xfrm>
            <a:off x="5520531" y="2126461"/>
            <a:ext cx="3360737" cy="954107"/>
          </a:xfrm>
          <a:prstGeom prst="rect">
            <a:avLst/>
          </a:prstGeom>
          <a:noFill/>
          <a:ln w="9525">
            <a:noFill/>
            <a:miter lim="800000"/>
            <a:headEnd/>
            <a:tailEnd/>
          </a:ln>
          <a:effectLst/>
        </p:spPr>
        <p:txBody>
          <a:bodyPr wrap="square">
            <a:spAutoFit/>
          </a:bodyPr>
          <a:lstStyle/>
          <a:p>
            <a:pPr algn="ctr">
              <a:spcBef>
                <a:spcPct val="0"/>
              </a:spcBef>
              <a:buFontTx/>
              <a:buNone/>
            </a:pPr>
            <a:r>
              <a:rPr lang="en-GB" sz="2800" b="1" dirty="0">
                <a:solidFill>
                  <a:srgbClr val="002060"/>
                </a:solidFill>
                <a:latin typeface="Corbel" panose="020B0503020204020204" pitchFamily="34" charset="0"/>
              </a:rPr>
              <a:t>These two waves arrive are IN PHASE </a:t>
            </a:r>
            <a:endParaRPr lang="en-US" sz="4000" b="1" dirty="0">
              <a:solidFill>
                <a:srgbClr val="002060"/>
              </a:solidFill>
              <a:latin typeface="Corbel" panose="020B0503020204020204" pitchFamily="34" charset="0"/>
            </a:endParaRPr>
          </a:p>
        </p:txBody>
      </p:sp>
      <p:sp>
        <p:nvSpPr>
          <p:cNvPr id="11284" name="Rectangle 20"/>
          <p:cNvSpPr>
            <a:spLocks noChangeArrowheads="1"/>
          </p:cNvSpPr>
          <p:nvPr/>
        </p:nvSpPr>
        <p:spPr bwMode="auto">
          <a:xfrm>
            <a:off x="390525" y="466644"/>
            <a:ext cx="6926896" cy="830997"/>
          </a:xfrm>
          <a:prstGeom prst="rect">
            <a:avLst/>
          </a:prstGeom>
          <a:noFill/>
          <a:ln w="9525">
            <a:noFill/>
            <a:miter lim="800000"/>
            <a:headEnd/>
            <a:tailEnd/>
          </a:ln>
          <a:effectLst/>
        </p:spPr>
        <p:txBody>
          <a:bodyPr wrap="none">
            <a:spAutoFit/>
          </a:bodyPr>
          <a:lstStyle/>
          <a:p>
            <a:pPr>
              <a:spcBef>
                <a:spcPct val="0"/>
              </a:spcBef>
              <a:buFontTx/>
              <a:buNone/>
            </a:pPr>
            <a:r>
              <a:rPr lang="en-US" sz="4800" b="1" dirty="0">
                <a:solidFill>
                  <a:schemeClr val="tx2"/>
                </a:solidFill>
                <a:latin typeface="Corbel" panose="020B0503020204020204" pitchFamily="34" charset="0"/>
              </a:rPr>
              <a:t>Constructive Interference</a:t>
            </a:r>
          </a:p>
        </p:txBody>
      </p:sp>
    </p:spTree>
    <p:extLst>
      <p:ext uri="{BB962C8B-B14F-4D97-AF65-F5344CB8AC3E}">
        <p14:creationId xmlns:p14="http://schemas.microsoft.com/office/powerpoint/2010/main" val="17217181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Right)">
                                      <p:cBhvr>
                                        <p:cTn id="12" dur="500"/>
                                        <p:tgtEl>
                                          <p:spTgt spid="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3"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60375" y="1723882"/>
            <a:ext cx="4814888" cy="620712"/>
            <a:chOff x="1344" y="1392"/>
            <a:chExt cx="3072" cy="1056"/>
          </a:xfrm>
        </p:grpSpPr>
        <p:sp>
          <p:nvSpPr>
            <p:cNvPr id="12291" name="Freeform 3"/>
            <p:cNvSpPr>
              <a:spLocks/>
            </p:cNvSpPr>
            <p:nvPr/>
          </p:nvSpPr>
          <p:spPr bwMode="auto">
            <a:xfrm>
              <a:off x="1344"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2292" name="Freeform 4"/>
            <p:cNvSpPr>
              <a:spLocks/>
            </p:cNvSpPr>
            <p:nvPr/>
          </p:nvSpPr>
          <p:spPr bwMode="auto">
            <a:xfrm>
              <a:off x="2112"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2293" name="Freeform 5"/>
            <p:cNvSpPr>
              <a:spLocks/>
            </p:cNvSpPr>
            <p:nvPr/>
          </p:nvSpPr>
          <p:spPr bwMode="auto">
            <a:xfrm>
              <a:off x="2880"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sp>
          <p:nvSpPr>
            <p:cNvPr id="12294" name="Freeform 6"/>
            <p:cNvSpPr>
              <a:spLocks/>
            </p:cNvSpPr>
            <p:nvPr/>
          </p:nvSpPr>
          <p:spPr bwMode="auto">
            <a:xfrm>
              <a:off x="3648" y="1392"/>
              <a:ext cx="768" cy="1056"/>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2"/>
              </a:solidFill>
              <a:round/>
              <a:headEnd/>
              <a:tailEnd/>
            </a:ln>
            <a:effectLst/>
          </p:spPr>
          <p:txBody>
            <a:bodyPr/>
            <a:lstStyle/>
            <a:p>
              <a:endParaRPr lang="en-AU"/>
            </a:p>
          </p:txBody>
        </p:sp>
      </p:grpSp>
      <p:sp>
        <p:nvSpPr>
          <p:cNvPr id="12300" name="Rectangle 12"/>
          <p:cNvSpPr>
            <a:spLocks noChangeArrowheads="1"/>
          </p:cNvSpPr>
          <p:nvPr/>
        </p:nvSpPr>
        <p:spPr bwMode="auto">
          <a:xfrm>
            <a:off x="5556250" y="1700808"/>
            <a:ext cx="3340100" cy="1815882"/>
          </a:xfrm>
          <a:prstGeom prst="rect">
            <a:avLst/>
          </a:prstGeom>
          <a:noFill/>
          <a:ln w="9525">
            <a:noFill/>
            <a:miter lim="800000"/>
            <a:headEnd/>
            <a:tailEnd/>
          </a:ln>
          <a:effectLst/>
        </p:spPr>
        <p:txBody>
          <a:bodyPr wrap="square">
            <a:spAutoFit/>
          </a:bodyPr>
          <a:lstStyle/>
          <a:p>
            <a:pPr algn="ctr">
              <a:spcBef>
                <a:spcPct val="0"/>
              </a:spcBef>
              <a:buFontTx/>
              <a:buNone/>
            </a:pPr>
            <a:r>
              <a:rPr lang="en-GB" sz="2800" b="1" dirty="0">
                <a:solidFill>
                  <a:srgbClr val="002060"/>
                </a:solidFill>
                <a:latin typeface="Corbel" panose="020B0503020204020204" pitchFamily="34" charset="0"/>
              </a:rPr>
              <a:t>These two waves arrive in OUT OF PHASE                                                         (aka Anti-Phase)</a:t>
            </a:r>
            <a:endParaRPr lang="en-US" sz="4000" b="1" dirty="0">
              <a:solidFill>
                <a:srgbClr val="002060"/>
              </a:solidFill>
              <a:latin typeface="Corbel" panose="020B0503020204020204" pitchFamily="34" charset="0"/>
            </a:endParaRPr>
          </a:p>
        </p:txBody>
      </p:sp>
      <p:grpSp>
        <p:nvGrpSpPr>
          <p:cNvPr id="3" name="Group 33"/>
          <p:cNvGrpSpPr>
            <a:grpSpLocks/>
          </p:cNvGrpSpPr>
          <p:nvPr/>
        </p:nvGrpSpPr>
        <p:grpSpPr bwMode="auto">
          <a:xfrm>
            <a:off x="439738" y="2625582"/>
            <a:ext cx="4770437" cy="633412"/>
            <a:chOff x="1456" y="2376"/>
            <a:chExt cx="3005" cy="611"/>
          </a:xfrm>
        </p:grpSpPr>
        <p:sp>
          <p:nvSpPr>
            <p:cNvPr id="12315" name="Freeform 27"/>
            <p:cNvSpPr>
              <a:spLocks/>
            </p:cNvSpPr>
            <p:nvPr/>
          </p:nvSpPr>
          <p:spPr bwMode="auto">
            <a:xfrm flipV="1">
              <a:off x="1456" y="2376"/>
              <a:ext cx="748"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2316" name="Freeform 28"/>
            <p:cNvSpPr>
              <a:spLocks/>
            </p:cNvSpPr>
            <p:nvPr/>
          </p:nvSpPr>
          <p:spPr bwMode="auto">
            <a:xfrm flipV="1">
              <a:off x="2214" y="2376"/>
              <a:ext cx="749"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2317" name="Freeform 29"/>
            <p:cNvSpPr>
              <a:spLocks/>
            </p:cNvSpPr>
            <p:nvPr/>
          </p:nvSpPr>
          <p:spPr bwMode="auto">
            <a:xfrm flipV="1">
              <a:off x="2973" y="2376"/>
              <a:ext cx="748"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sp>
          <p:nvSpPr>
            <p:cNvPr id="12318" name="Freeform 30"/>
            <p:cNvSpPr>
              <a:spLocks/>
            </p:cNvSpPr>
            <p:nvPr/>
          </p:nvSpPr>
          <p:spPr bwMode="auto">
            <a:xfrm flipV="1">
              <a:off x="3713" y="2376"/>
              <a:ext cx="748" cy="611"/>
            </a:xfrm>
            <a:custGeom>
              <a:avLst/>
              <a:gdLst/>
              <a:ahLst/>
              <a:cxnLst>
                <a:cxn ang="0">
                  <a:pos x="0" y="528"/>
                </a:cxn>
                <a:cxn ang="0">
                  <a:pos x="528" y="0"/>
                </a:cxn>
                <a:cxn ang="0">
                  <a:pos x="1056" y="528"/>
                </a:cxn>
                <a:cxn ang="0">
                  <a:pos x="1584" y="1056"/>
                </a:cxn>
                <a:cxn ang="0">
                  <a:pos x="2112" y="528"/>
                </a:cxn>
              </a:cxnLst>
              <a:rect l="0" t="0" r="r" b="b"/>
              <a:pathLst>
                <a:path w="2112" h="1056">
                  <a:moveTo>
                    <a:pt x="0" y="528"/>
                  </a:moveTo>
                  <a:cubicBezTo>
                    <a:pt x="176" y="264"/>
                    <a:pt x="352" y="0"/>
                    <a:pt x="528" y="0"/>
                  </a:cubicBezTo>
                  <a:cubicBezTo>
                    <a:pt x="704" y="0"/>
                    <a:pt x="880" y="352"/>
                    <a:pt x="1056" y="528"/>
                  </a:cubicBezTo>
                  <a:cubicBezTo>
                    <a:pt x="1232" y="704"/>
                    <a:pt x="1408" y="1056"/>
                    <a:pt x="1584" y="1056"/>
                  </a:cubicBezTo>
                  <a:cubicBezTo>
                    <a:pt x="1760" y="1056"/>
                    <a:pt x="2024" y="616"/>
                    <a:pt x="2112" y="528"/>
                  </a:cubicBezTo>
                </a:path>
              </a:pathLst>
            </a:custGeom>
            <a:noFill/>
            <a:ln w="38100" cmpd="sng">
              <a:solidFill>
                <a:schemeClr val="accent1"/>
              </a:solidFill>
              <a:round/>
              <a:headEnd/>
              <a:tailEnd/>
            </a:ln>
            <a:effectLst/>
          </p:spPr>
          <p:txBody>
            <a:bodyPr/>
            <a:lstStyle/>
            <a:p>
              <a:endParaRPr lang="en-AU"/>
            </a:p>
          </p:txBody>
        </p:sp>
      </p:grpSp>
      <p:sp>
        <p:nvSpPr>
          <p:cNvPr id="29" name="Rectangle 20"/>
          <p:cNvSpPr>
            <a:spLocks noChangeArrowheads="1"/>
          </p:cNvSpPr>
          <p:nvPr/>
        </p:nvSpPr>
        <p:spPr bwMode="auto">
          <a:xfrm>
            <a:off x="390525" y="466644"/>
            <a:ext cx="6625532" cy="830997"/>
          </a:xfrm>
          <a:prstGeom prst="rect">
            <a:avLst/>
          </a:prstGeom>
          <a:noFill/>
          <a:ln w="9525">
            <a:noFill/>
            <a:miter lim="800000"/>
            <a:headEnd/>
            <a:tailEnd/>
          </a:ln>
          <a:effectLst/>
        </p:spPr>
        <p:txBody>
          <a:bodyPr wrap="none">
            <a:spAutoFit/>
          </a:bodyPr>
          <a:lstStyle/>
          <a:p>
            <a:pPr>
              <a:spcBef>
                <a:spcPct val="0"/>
              </a:spcBef>
              <a:buFontTx/>
              <a:buNone/>
            </a:pPr>
            <a:r>
              <a:rPr lang="en-US" sz="4800" b="1" dirty="0">
                <a:solidFill>
                  <a:schemeClr val="tx2"/>
                </a:solidFill>
                <a:latin typeface="Corbel" panose="020B0503020204020204" pitchFamily="34" charset="0"/>
              </a:rPr>
              <a:t>Destructive Interference</a:t>
            </a:r>
          </a:p>
        </p:txBody>
      </p:sp>
    </p:spTree>
    <p:extLst>
      <p:ext uri="{BB962C8B-B14F-4D97-AF65-F5344CB8AC3E}">
        <p14:creationId xmlns:p14="http://schemas.microsoft.com/office/powerpoint/2010/main" val="19959515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Right)">
                                      <p:cBhvr>
                                        <p:cTn id="12" dur="500"/>
                                        <p:tgtEl>
                                          <p:spTgt spid="3"/>
                                        </p:tgtEl>
                                      </p:cBhvr>
                                    </p:animEffect>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2300"/>
                                        </p:tgtEl>
                                        <p:attrNameLst>
                                          <p:attrName>style.visibility</p:attrName>
                                        </p:attrNameLst>
                                      </p:cBhvr>
                                      <p:to>
                                        <p:strVal val="visible"/>
                                      </p:to>
                                    </p:set>
                                    <p:anim calcmode="lin" valueType="num">
                                      <p:cBhvr additive="base">
                                        <p:cTn id="16" dur="500" fill="hold"/>
                                        <p:tgtEl>
                                          <p:spTgt spid="12300"/>
                                        </p:tgtEl>
                                        <p:attrNameLst>
                                          <p:attrName>ppt_x</p:attrName>
                                        </p:attrNameLst>
                                      </p:cBhvr>
                                      <p:tavLst>
                                        <p:tav tm="0">
                                          <p:val>
                                            <p:strVal val="1+#ppt_w/2"/>
                                          </p:val>
                                        </p:tav>
                                        <p:tav tm="100000">
                                          <p:val>
                                            <p:strVal val="#ppt_x"/>
                                          </p:val>
                                        </p:tav>
                                      </p:tavLst>
                                    </p:anim>
                                    <p:anim calcmode="lin" valueType="num">
                                      <p:cBhvr additive="base">
                                        <p:cTn id="17" dur="500" fill="hold"/>
                                        <p:tgtEl>
                                          <p:spTgt spid="123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7224" y="285728"/>
            <a:ext cx="7429552" cy="7429552"/>
          </a:xfrm>
          <a:prstGeom prst="rect">
            <a:avLst/>
          </a:prstGeom>
          <a:noFill/>
        </p:spPr>
      </p:pic>
      <p:sp>
        <p:nvSpPr>
          <p:cNvPr id="2" name="Title 1"/>
          <p:cNvSpPr>
            <a:spLocks noGrp="1"/>
          </p:cNvSpPr>
          <p:nvPr>
            <p:ph type="title"/>
          </p:nvPr>
        </p:nvSpPr>
        <p:spPr>
          <a:xfrm>
            <a:off x="899592" y="158926"/>
            <a:ext cx="7787208" cy="1143000"/>
          </a:xfrm>
        </p:spPr>
        <p:txBody>
          <a:bodyPr/>
          <a:lstStyle/>
          <a:p>
            <a:r>
              <a:rPr lang="en-AU" dirty="0">
                <a:solidFill>
                  <a:srgbClr val="002060"/>
                </a:solidFill>
              </a:rPr>
              <a:t>Constructive Superposition</a:t>
            </a:r>
          </a:p>
        </p:txBody>
      </p:sp>
    </p:spTree>
    <p:extLst>
      <p:ext uri="{BB962C8B-B14F-4D97-AF65-F5344CB8AC3E}">
        <p14:creationId xmlns:p14="http://schemas.microsoft.com/office/powerpoint/2010/main" val="3037634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Superposition</a:t>
            </a:r>
          </a:p>
        </p:txBody>
      </p:sp>
      <p:sp>
        <p:nvSpPr>
          <p:cNvPr id="3" name="Content Placeholder 2"/>
          <p:cNvSpPr>
            <a:spLocks noGrp="1"/>
          </p:cNvSpPr>
          <p:nvPr>
            <p:ph sz="quarter" idx="1"/>
          </p:nvPr>
        </p:nvSpPr>
        <p:spPr>
          <a:xfrm>
            <a:off x="457200" y="1524000"/>
            <a:ext cx="8229600" cy="2265040"/>
          </a:xfrm>
          <a:solidFill>
            <a:schemeClr val="tx1">
              <a:alpha val="60000"/>
            </a:schemeClr>
          </a:solidFill>
        </p:spPr>
        <p:txBody>
          <a:bodyPr/>
          <a:lstStyle/>
          <a:p>
            <a:pPr marL="0" indent="0">
              <a:buNone/>
            </a:pPr>
            <a:r>
              <a:rPr lang="en-AU" dirty="0">
                <a:solidFill>
                  <a:srgbClr val="002060"/>
                </a:solidFill>
                <a:latin typeface="Corbel" panose="020B0503020204020204" pitchFamily="34" charset="0"/>
              </a:rPr>
              <a:t>Noise Reduction: Computers and microphones are used to reduce workplace noise. The microphone picks up the sound and the computer repeats the sound out of phase. Hence by destructive interference the noise is reduced.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863" y="4011114"/>
            <a:ext cx="7154273" cy="2333951"/>
          </a:xfrm>
          <a:prstGeom prst="rect">
            <a:avLst/>
          </a:prstGeom>
        </p:spPr>
      </p:pic>
    </p:spTree>
    <p:extLst>
      <p:ext uri="{BB962C8B-B14F-4D97-AF65-F5344CB8AC3E}">
        <p14:creationId xmlns:p14="http://schemas.microsoft.com/office/powerpoint/2010/main" val="2327016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024" y="3303004"/>
            <a:ext cx="5213240" cy="3909930"/>
          </a:xfrm>
          <a:prstGeom prst="rect">
            <a:avLst/>
          </a:prstGeom>
        </p:spPr>
      </p:pic>
      <p:sp>
        <p:nvSpPr>
          <p:cNvPr id="37892" name="Rectangle 4"/>
          <p:cNvSpPr>
            <a:spLocks noChangeArrowheads="1"/>
          </p:cNvSpPr>
          <p:nvPr/>
        </p:nvSpPr>
        <p:spPr bwMode="auto">
          <a:xfrm>
            <a:off x="467544" y="226150"/>
            <a:ext cx="8676456" cy="830997"/>
          </a:xfrm>
          <a:prstGeom prst="rect">
            <a:avLst/>
          </a:prstGeom>
          <a:noFill/>
          <a:ln w="9525">
            <a:noFill/>
            <a:miter lim="800000"/>
            <a:headEnd/>
            <a:tailEnd/>
          </a:ln>
          <a:effectLst/>
        </p:spPr>
        <p:txBody>
          <a:bodyPr wrap="square" anchor="ctr">
            <a:spAutoFit/>
          </a:bodyPr>
          <a:lstStyle/>
          <a:p>
            <a:r>
              <a:rPr lang="en-US" sz="4800" b="1" dirty="0">
                <a:solidFill>
                  <a:schemeClr val="tx2"/>
                </a:solidFill>
                <a:latin typeface="Corbel" panose="020B0503020204020204" pitchFamily="34" charset="0"/>
              </a:rPr>
              <a:t>Standing Wave</a:t>
            </a:r>
          </a:p>
        </p:txBody>
      </p:sp>
      <p:sp>
        <p:nvSpPr>
          <p:cNvPr id="37893" name="Rectangle 5"/>
          <p:cNvSpPr>
            <a:spLocks noChangeArrowheads="1"/>
          </p:cNvSpPr>
          <p:nvPr/>
        </p:nvSpPr>
        <p:spPr bwMode="auto">
          <a:xfrm>
            <a:off x="142844" y="1056235"/>
            <a:ext cx="8858312" cy="2246769"/>
          </a:xfrm>
          <a:prstGeom prst="rect">
            <a:avLst/>
          </a:prstGeom>
          <a:solidFill>
            <a:schemeClr val="tx1">
              <a:alpha val="60000"/>
            </a:schemeClr>
          </a:solidFill>
          <a:ln w="9525">
            <a:noFill/>
            <a:miter lim="800000"/>
            <a:headEnd/>
            <a:tailEnd/>
          </a:ln>
          <a:effectLst/>
        </p:spPr>
        <p:txBody>
          <a:bodyPr wrap="square" anchor="ctr">
            <a:spAutoFit/>
          </a:bodyPr>
          <a:lstStyle/>
          <a:p>
            <a:r>
              <a:rPr lang="en-US" sz="2800" dirty="0">
                <a:solidFill>
                  <a:srgbClr val="002060"/>
                </a:solidFill>
                <a:latin typeface="Corbel" panose="020B0503020204020204" pitchFamily="34" charset="0"/>
                <a:cs typeface="Calibri" pitchFamily="34" charset="0"/>
              </a:rPr>
              <a:t>Two counter-propagating travelling waves of same frequency and amplitude superpose to form a standing wave, </a:t>
            </a:r>
            <a:r>
              <a:rPr lang="en-US" sz="2800" dirty="0" err="1">
                <a:solidFill>
                  <a:srgbClr val="002060"/>
                </a:solidFill>
                <a:latin typeface="Corbel" panose="020B0503020204020204" pitchFamily="34" charset="0"/>
                <a:cs typeface="Calibri" pitchFamily="34" charset="0"/>
              </a:rPr>
              <a:t>characterised</a:t>
            </a:r>
            <a:r>
              <a:rPr lang="en-US" sz="2800" dirty="0">
                <a:solidFill>
                  <a:srgbClr val="002060"/>
                </a:solidFill>
                <a:latin typeface="Corbel" panose="020B0503020204020204" pitchFamily="34" charset="0"/>
                <a:cs typeface="Calibri" pitchFamily="34" charset="0"/>
              </a:rPr>
              <a:t> by </a:t>
            </a:r>
          </a:p>
          <a:p>
            <a:pPr indent="446088">
              <a:buFont typeface="Arial" pitchFamily="34" charset="0"/>
              <a:buChar char="•"/>
            </a:pPr>
            <a:r>
              <a:rPr lang="en-US" sz="2800" u="sng" dirty="0">
                <a:solidFill>
                  <a:srgbClr val="002060"/>
                </a:solidFill>
                <a:latin typeface="Corbel" panose="020B0503020204020204" pitchFamily="34" charset="0"/>
                <a:cs typeface="Calibri" pitchFamily="34" charset="0"/>
              </a:rPr>
              <a:t>nodes</a:t>
            </a:r>
            <a:r>
              <a:rPr lang="en-US" sz="2800" dirty="0">
                <a:solidFill>
                  <a:srgbClr val="002060"/>
                </a:solidFill>
                <a:latin typeface="Corbel" panose="020B0503020204020204" pitchFamily="34" charset="0"/>
                <a:cs typeface="Calibri" pitchFamily="34" charset="0"/>
              </a:rPr>
              <a:t> (positions of zero disturbance) and </a:t>
            </a:r>
          </a:p>
          <a:p>
            <a:pPr indent="446088">
              <a:buFont typeface="Arial" pitchFamily="34" charset="0"/>
              <a:buChar char="•"/>
            </a:pPr>
            <a:r>
              <a:rPr lang="en-US" sz="2800" u="sng" dirty="0">
                <a:solidFill>
                  <a:srgbClr val="002060"/>
                </a:solidFill>
                <a:latin typeface="Corbel" panose="020B0503020204020204" pitchFamily="34" charset="0"/>
                <a:cs typeface="Calibri" pitchFamily="34" charset="0"/>
              </a:rPr>
              <a:t>antinodes</a:t>
            </a:r>
            <a:r>
              <a:rPr lang="en-US" sz="2800" dirty="0">
                <a:solidFill>
                  <a:srgbClr val="002060"/>
                </a:solidFill>
                <a:latin typeface="Corbel" panose="020B0503020204020204" pitchFamily="34" charset="0"/>
                <a:cs typeface="Calibri" pitchFamily="34" charset="0"/>
              </a:rPr>
              <a:t> (positions of maximum disturbance) </a:t>
            </a:r>
          </a:p>
        </p:txBody>
      </p:sp>
    </p:spTree>
    <p:extLst>
      <p:ext uri="{BB962C8B-B14F-4D97-AF65-F5344CB8AC3E}">
        <p14:creationId xmlns:p14="http://schemas.microsoft.com/office/powerpoint/2010/main" val="108785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blinds(vertical)">
                                      <p:cBhvr>
                                        <p:cTn id="7"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4" name="Picture 8"/>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899593" y="2569658"/>
            <a:ext cx="6264796" cy="2515526"/>
          </a:xfrm>
          <a:prstGeom prst="rect">
            <a:avLst/>
          </a:prstGeom>
          <a:noFill/>
        </p:spPr>
      </p:pic>
      <p:grpSp>
        <p:nvGrpSpPr>
          <p:cNvPr id="2" name="Group 12"/>
          <p:cNvGrpSpPr>
            <a:grpSpLocks/>
          </p:cNvGrpSpPr>
          <p:nvPr/>
        </p:nvGrpSpPr>
        <p:grpSpPr bwMode="auto">
          <a:xfrm>
            <a:off x="2051721" y="1298459"/>
            <a:ext cx="2664296" cy="2447925"/>
            <a:chOff x="1927" y="210"/>
            <a:chExt cx="726" cy="1542"/>
          </a:xfrm>
        </p:grpSpPr>
        <p:sp>
          <p:nvSpPr>
            <p:cNvPr id="39945" name="Line 9"/>
            <p:cNvSpPr>
              <a:spLocks noChangeShapeType="1"/>
            </p:cNvSpPr>
            <p:nvPr/>
          </p:nvSpPr>
          <p:spPr bwMode="auto">
            <a:xfrm>
              <a:off x="2064" y="527"/>
              <a:ext cx="0" cy="1225"/>
            </a:xfrm>
            <a:prstGeom prst="line">
              <a:avLst/>
            </a:prstGeom>
            <a:noFill/>
            <a:ln w="28575">
              <a:solidFill>
                <a:srgbClr val="FF0000"/>
              </a:solidFill>
              <a:round/>
              <a:headEnd/>
              <a:tailEnd type="triangle" w="med" len="med"/>
            </a:ln>
            <a:effectLst/>
          </p:spPr>
          <p:txBody>
            <a:bodyPr/>
            <a:lstStyle/>
            <a:p>
              <a:endParaRPr lang="en-AU"/>
            </a:p>
          </p:txBody>
        </p:sp>
        <p:sp>
          <p:nvSpPr>
            <p:cNvPr id="39946" name="Line 10"/>
            <p:cNvSpPr>
              <a:spLocks noChangeShapeType="1"/>
            </p:cNvSpPr>
            <p:nvPr/>
          </p:nvSpPr>
          <p:spPr bwMode="auto">
            <a:xfrm>
              <a:off x="2472" y="527"/>
              <a:ext cx="0" cy="1225"/>
            </a:xfrm>
            <a:prstGeom prst="line">
              <a:avLst/>
            </a:prstGeom>
            <a:noFill/>
            <a:ln w="28575">
              <a:solidFill>
                <a:srgbClr val="FF0000"/>
              </a:solidFill>
              <a:round/>
              <a:headEnd/>
              <a:tailEnd type="triangle" w="med" len="med"/>
            </a:ln>
            <a:effectLst/>
          </p:spPr>
          <p:txBody>
            <a:bodyPr/>
            <a:lstStyle/>
            <a:p>
              <a:endParaRPr lang="en-AU"/>
            </a:p>
          </p:txBody>
        </p:sp>
        <p:sp>
          <p:nvSpPr>
            <p:cNvPr id="39947" name="Text Box 11"/>
            <p:cNvSpPr txBox="1">
              <a:spLocks noChangeArrowheads="1"/>
            </p:cNvSpPr>
            <p:nvPr/>
          </p:nvSpPr>
          <p:spPr bwMode="auto">
            <a:xfrm>
              <a:off x="1927" y="210"/>
              <a:ext cx="726" cy="330"/>
            </a:xfrm>
            <a:prstGeom prst="rect">
              <a:avLst/>
            </a:prstGeom>
            <a:solidFill>
              <a:schemeClr val="tx1">
                <a:alpha val="60000"/>
              </a:schemeClr>
            </a:solidFill>
            <a:ln w="9525">
              <a:noFill/>
              <a:miter lim="800000"/>
              <a:headEnd/>
              <a:tailEnd/>
            </a:ln>
            <a:effectLst/>
          </p:spPr>
          <p:txBody>
            <a:bodyPr>
              <a:spAutoFit/>
            </a:bodyPr>
            <a:lstStyle/>
            <a:p>
              <a:pPr algn="ctr">
                <a:spcBef>
                  <a:spcPct val="50000"/>
                </a:spcBef>
              </a:pPr>
              <a:r>
                <a:rPr lang="en-GB" sz="2800" b="1" dirty="0">
                  <a:solidFill>
                    <a:srgbClr val="002060"/>
                  </a:solidFill>
                  <a:latin typeface="Corbel" panose="020B0503020204020204" pitchFamily="34" charset="0"/>
                </a:rPr>
                <a:t>NODES</a:t>
              </a:r>
              <a:endParaRPr lang="en-US" sz="2800" b="1" dirty="0">
                <a:solidFill>
                  <a:srgbClr val="002060"/>
                </a:solidFill>
                <a:latin typeface="Corbel" panose="020B0503020204020204" pitchFamily="34" charset="0"/>
              </a:endParaRPr>
            </a:p>
          </p:txBody>
        </p:sp>
      </p:grpSp>
      <p:grpSp>
        <p:nvGrpSpPr>
          <p:cNvPr id="3" name="Group 17"/>
          <p:cNvGrpSpPr>
            <a:grpSpLocks/>
          </p:cNvGrpSpPr>
          <p:nvPr/>
        </p:nvGrpSpPr>
        <p:grpSpPr bwMode="auto">
          <a:xfrm>
            <a:off x="4356099" y="360362"/>
            <a:ext cx="2447924" cy="2309813"/>
            <a:chOff x="2744" y="227"/>
            <a:chExt cx="1542" cy="1455"/>
          </a:xfrm>
        </p:grpSpPr>
        <p:sp>
          <p:nvSpPr>
            <p:cNvPr id="39950" name="Line 14"/>
            <p:cNvSpPr>
              <a:spLocks noChangeShapeType="1"/>
            </p:cNvSpPr>
            <p:nvPr/>
          </p:nvSpPr>
          <p:spPr bwMode="auto">
            <a:xfrm>
              <a:off x="3064" y="572"/>
              <a:ext cx="0" cy="1110"/>
            </a:xfrm>
            <a:prstGeom prst="line">
              <a:avLst/>
            </a:prstGeom>
            <a:noFill/>
            <a:ln w="28575">
              <a:solidFill>
                <a:srgbClr val="CC00FF"/>
              </a:solidFill>
              <a:round/>
              <a:headEnd/>
              <a:tailEnd type="triangle" w="med" len="med"/>
            </a:ln>
            <a:effectLst/>
          </p:spPr>
          <p:txBody>
            <a:bodyPr/>
            <a:lstStyle/>
            <a:p>
              <a:endParaRPr lang="en-AU"/>
            </a:p>
          </p:txBody>
        </p:sp>
        <p:sp>
          <p:nvSpPr>
            <p:cNvPr id="39951" name="Line 15"/>
            <p:cNvSpPr>
              <a:spLocks noChangeShapeType="1"/>
            </p:cNvSpPr>
            <p:nvPr/>
          </p:nvSpPr>
          <p:spPr bwMode="auto">
            <a:xfrm>
              <a:off x="3914" y="572"/>
              <a:ext cx="0" cy="1110"/>
            </a:xfrm>
            <a:prstGeom prst="line">
              <a:avLst/>
            </a:prstGeom>
            <a:noFill/>
            <a:ln w="28575">
              <a:solidFill>
                <a:srgbClr val="CC00FF"/>
              </a:solidFill>
              <a:round/>
              <a:headEnd/>
              <a:tailEnd type="triangle" w="med" len="med"/>
            </a:ln>
            <a:effectLst/>
          </p:spPr>
          <p:txBody>
            <a:bodyPr/>
            <a:lstStyle/>
            <a:p>
              <a:endParaRPr lang="en-AU"/>
            </a:p>
          </p:txBody>
        </p:sp>
        <p:sp>
          <p:nvSpPr>
            <p:cNvPr id="39952" name="Text Box 16"/>
            <p:cNvSpPr txBox="1">
              <a:spLocks noChangeArrowheads="1"/>
            </p:cNvSpPr>
            <p:nvPr/>
          </p:nvSpPr>
          <p:spPr bwMode="auto">
            <a:xfrm>
              <a:off x="2744" y="227"/>
              <a:ext cx="1542" cy="330"/>
            </a:xfrm>
            <a:prstGeom prst="rect">
              <a:avLst/>
            </a:prstGeom>
            <a:solidFill>
              <a:schemeClr val="tx1">
                <a:alpha val="60000"/>
              </a:schemeClr>
            </a:solidFill>
            <a:ln w="9525">
              <a:noFill/>
              <a:miter lim="800000"/>
              <a:headEnd/>
              <a:tailEnd/>
            </a:ln>
            <a:effectLst/>
          </p:spPr>
          <p:txBody>
            <a:bodyPr wrap="square">
              <a:spAutoFit/>
            </a:bodyPr>
            <a:lstStyle/>
            <a:p>
              <a:pPr algn="ctr">
                <a:spcBef>
                  <a:spcPct val="50000"/>
                </a:spcBef>
              </a:pPr>
              <a:r>
                <a:rPr lang="en-GB" sz="2800" b="1" dirty="0">
                  <a:solidFill>
                    <a:srgbClr val="002060"/>
                  </a:solidFill>
                  <a:latin typeface="Corbel" panose="020B0503020204020204" pitchFamily="34" charset="0"/>
                </a:rPr>
                <a:t>ANTINODES</a:t>
              </a:r>
              <a:endParaRPr lang="en-US" sz="2800" b="1" dirty="0">
                <a:solidFill>
                  <a:srgbClr val="002060"/>
                </a:solidFill>
                <a:latin typeface="Corbel" panose="020B0503020204020204" pitchFamily="34" charset="0"/>
              </a:endParaRPr>
            </a:p>
          </p:txBody>
        </p:sp>
      </p:grpSp>
      <p:sp>
        <p:nvSpPr>
          <p:cNvPr id="39954" name="Text Box 18"/>
          <p:cNvSpPr txBox="1">
            <a:spLocks noChangeArrowheads="1"/>
          </p:cNvSpPr>
          <p:nvPr/>
        </p:nvSpPr>
        <p:spPr bwMode="auto">
          <a:xfrm>
            <a:off x="2483768" y="5157192"/>
            <a:ext cx="3427541" cy="523220"/>
          </a:xfrm>
          <a:prstGeom prst="rect">
            <a:avLst/>
          </a:prstGeom>
          <a:solidFill>
            <a:schemeClr val="tx1">
              <a:alpha val="60000"/>
            </a:schemeClr>
          </a:solidFill>
          <a:ln w="9525">
            <a:noFill/>
            <a:miter lim="800000"/>
            <a:headEnd/>
            <a:tailEnd/>
          </a:ln>
          <a:effectLst/>
        </p:spPr>
        <p:txBody>
          <a:bodyPr wrap="none">
            <a:spAutoFit/>
          </a:bodyPr>
          <a:lstStyle/>
          <a:p>
            <a:r>
              <a:rPr lang="en-GB" sz="2800" b="1" dirty="0">
                <a:solidFill>
                  <a:srgbClr val="002060"/>
                </a:solidFill>
                <a:latin typeface="Corbel" panose="020B0503020204020204" pitchFamily="34" charset="0"/>
              </a:rPr>
              <a:t>Node to Node  =  ½ </a:t>
            </a:r>
            <a:r>
              <a:rPr lang="el-GR" sz="2800" b="1" dirty="0">
                <a:solidFill>
                  <a:srgbClr val="002060"/>
                </a:solidFill>
                <a:latin typeface="Corbel" panose="020B0503020204020204" pitchFamily="34" charset="0"/>
                <a:cs typeface="Arial" charset="0"/>
              </a:rPr>
              <a:t>λ</a:t>
            </a:r>
          </a:p>
        </p:txBody>
      </p:sp>
      <p:sp>
        <p:nvSpPr>
          <p:cNvPr id="39955" name="Text Box 19"/>
          <p:cNvSpPr txBox="1">
            <a:spLocks noChangeArrowheads="1"/>
          </p:cNvSpPr>
          <p:nvPr/>
        </p:nvSpPr>
        <p:spPr bwMode="auto">
          <a:xfrm>
            <a:off x="539552" y="5787261"/>
            <a:ext cx="7921625" cy="954107"/>
          </a:xfrm>
          <a:prstGeom prst="rect">
            <a:avLst/>
          </a:prstGeom>
          <a:solidFill>
            <a:schemeClr val="tx1">
              <a:alpha val="60000"/>
            </a:schemeClr>
          </a:solidFill>
          <a:ln w="9525">
            <a:noFill/>
            <a:miter lim="800000"/>
            <a:headEnd/>
            <a:tailEnd/>
          </a:ln>
          <a:effectLst/>
        </p:spPr>
        <p:txBody>
          <a:bodyPr>
            <a:spAutoFit/>
          </a:bodyPr>
          <a:lstStyle/>
          <a:p>
            <a:pPr algn="ctr"/>
            <a:r>
              <a:rPr lang="en-GB" sz="2800" b="1" dirty="0">
                <a:solidFill>
                  <a:srgbClr val="002060"/>
                </a:solidFill>
                <a:latin typeface="Corbel" panose="020B0503020204020204" pitchFamily="34" charset="0"/>
              </a:rPr>
              <a:t>BETWEEN ANY PAIR OF ADJACENT NODES, ALL PARTICLES ARE MOVING IN PHASE</a:t>
            </a:r>
            <a:endParaRPr lang="el-GR" sz="2800" b="1" dirty="0">
              <a:solidFill>
                <a:srgbClr val="002060"/>
              </a:solidFill>
              <a:latin typeface="Corbel" panose="020B0503020204020204" pitchFamily="34" charset="0"/>
              <a:cs typeface="Arial" charset="0"/>
            </a:endParaRPr>
          </a:p>
        </p:txBody>
      </p:sp>
      <p:sp>
        <p:nvSpPr>
          <p:cNvPr id="13" name="Rectangle 4"/>
          <p:cNvSpPr>
            <a:spLocks noChangeArrowheads="1"/>
          </p:cNvSpPr>
          <p:nvPr/>
        </p:nvSpPr>
        <p:spPr bwMode="auto">
          <a:xfrm>
            <a:off x="179512" y="226150"/>
            <a:ext cx="8964488" cy="830997"/>
          </a:xfrm>
          <a:prstGeom prst="rect">
            <a:avLst/>
          </a:prstGeom>
          <a:noFill/>
          <a:ln w="9525">
            <a:noFill/>
            <a:miter lim="800000"/>
            <a:headEnd/>
            <a:tailEnd/>
          </a:ln>
          <a:effectLst/>
        </p:spPr>
        <p:txBody>
          <a:bodyPr wrap="square" anchor="ctr">
            <a:spAutoFit/>
          </a:bodyPr>
          <a:lstStyle/>
          <a:p>
            <a:r>
              <a:rPr lang="en-US" sz="4800" b="1" dirty="0">
                <a:solidFill>
                  <a:schemeClr val="tx2"/>
                </a:solidFill>
                <a:latin typeface="Corbel" panose="020B0503020204020204" pitchFamily="34" charset="0"/>
              </a:rPr>
              <a:t>Standing Wave</a:t>
            </a:r>
          </a:p>
        </p:txBody>
      </p:sp>
    </p:spTree>
    <p:extLst>
      <p:ext uri="{BB962C8B-B14F-4D97-AF65-F5344CB8AC3E}">
        <p14:creationId xmlns:p14="http://schemas.microsoft.com/office/powerpoint/2010/main" val="2817980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ChangeArrowheads="1"/>
          </p:cNvSpPr>
          <p:nvPr/>
        </p:nvSpPr>
        <p:spPr bwMode="auto">
          <a:xfrm>
            <a:off x="468313" y="0"/>
            <a:ext cx="6586537" cy="1412776"/>
          </a:xfrm>
          <a:prstGeom prst="rect">
            <a:avLst/>
          </a:prstGeom>
          <a:noFill/>
          <a:ln w="9525">
            <a:noFill/>
            <a:miter lim="800000"/>
            <a:headEnd/>
            <a:tailEnd/>
          </a:ln>
          <a:effectLst/>
        </p:spPr>
        <p:txBody>
          <a:bodyPr anchor="ctr"/>
          <a:lstStyle/>
          <a:p>
            <a:r>
              <a:rPr lang="en-GB" sz="4800" b="1">
                <a:solidFill>
                  <a:schemeClr val="tx2"/>
                </a:solidFill>
                <a:latin typeface="Corbel" panose="020B0503020204020204" pitchFamily="34" charset="0"/>
              </a:rPr>
              <a:t>Forced vibrations</a:t>
            </a:r>
            <a:endParaRPr lang="en-US" sz="4800" b="1">
              <a:solidFill>
                <a:schemeClr val="tx2"/>
              </a:solidFill>
              <a:latin typeface="Corbel" panose="020B0503020204020204" pitchFamily="34" charset="0"/>
            </a:endParaRPr>
          </a:p>
        </p:txBody>
      </p:sp>
      <p:sp>
        <p:nvSpPr>
          <p:cNvPr id="24582" name="Rectangle 6"/>
          <p:cNvSpPr>
            <a:spLocks noChangeArrowheads="1"/>
          </p:cNvSpPr>
          <p:nvPr/>
        </p:nvSpPr>
        <p:spPr bwMode="auto">
          <a:xfrm>
            <a:off x="468313" y="1196752"/>
            <a:ext cx="7848600" cy="954107"/>
          </a:xfrm>
          <a:prstGeom prst="rect">
            <a:avLst/>
          </a:prstGeom>
          <a:solidFill>
            <a:schemeClr val="tx1">
              <a:alpha val="60000"/>
            </a:schemeClr>
          </a:solidFill>
          <a:ln w="9525">
            <a:noFill/>
            <a:miter lim="800000"/>
            <a:headEnd/>
            <a:tailEnd/>
          </a:ln>
          <a:effectLst/>
        </p:spPr>
        <p:txBody>
          <a:bodyPr>
            <a:spAutoFit/>
          </a:bodyPr>
          <a:lstStyle/>
          <a:p>
            <a:r>
              <a:rPr lang="en-GB" sz="2800" dirty="0">
                <a:solidFill>
                  <a:srgbClr val="002060"/>
                </a:solidFill>
                <a:latin typeface="Corbel" panose="020B0503020204020204" pitchFamily="34" charset="0"/>
              </a:rPr>
              <a:t>Forced vibrations are the result of a vibration caused by the continuous application of a repetitive force.</a:t>
            </a:r>
            <a:endParaRPr lang="en-US" sz="2800" dirty="0">
              <a:solidFill>
                <a:srgbClr val="002060"/>
              </a:solidFill>
              <a:latin typeface="Corbel" panose="020B0503020204020204" pitchFamily="34" charset="0"/>
            </a:endParaRPr>
          </a:p>
        </p:txBody>
      </p:sp>
      <p:pic>
        <p:nvPicPr>
          <p:cNvPr id="24595" name="Picture 19">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4"/>
          <a:srcRect/>
          <a:stretch>
            <a:fillRect/>
          </a:stretch>
        </p:blipFill>
        <p:spPr bwMode="auto">
          <a:xfrm>
            <a:off x="8459788" y="7100888"/>
            <a:ext cx="304800" cy="304800"/>
          </a:xfrm>
          <a:prstGeom prst="rect">
            <a:avLst/>
          </a:prstGeom>
          <a:noFill/>
        </p:spPr>
      </p:pic>
      <p:sp>
        <p:nvSpPr>
          <p:cNvPr id="8" name="Rectangle 4"/>
          <p:cNvSpPr>
            <a:spLocks noChangeArrowheads="1"/>
          </p:cNvSpPr>
          <p:nvPr/>
        </p:nvSpPr>
        <p:spPr bwMode="auto">
          <a:xfrm>
            <a:off x="468313" y="2448272"/>
            <a:ext cx="6586537" cy="1412776"/>
          </a:xfrm>
          <a:prstGeom prst="rect">
            <a:avLst/>
          </a:prstGeom>
          <a:noFill/>
          <a:ln w="9525">
            <a:noFill/>
            <a:miter lim="800000"/>
            <a:headEnd/>
            <a:tailEnd/>
          </a:ln>
          <a:effectLst/>
        </p:spPr>
        <p:txBody>
          <a:bodyPr anchor="ctr"/>
          <a:lstStyle/>
          <a:p>
            <a:r>
              <a:rPr lang="en-GB" sz="4800" b="1" dirty="0">
                <a:solidFill>
                  <a:schemeClr val="tx2"/>
                </a:solidFill>
                <a:latin typeface="Corbel" panose="020B0503020204020204" pitchFamily="34" charset="0"/>
              </a:rPr>
              <a:t>Free vibrations</a:t>
            </a:r>
            <a:endParaRPr lang="en-US" sz="4800" b="1" dirty="0">
              <a:solidFill>
                <a:schemeClr val="tx2"/>
              </a:solidFill>
              <a:latin typeface="Corbel" panose="020B0503020204020204" pitchFamily="34" charset="0"/>
            </a:endParaRPr>
          </a:p>
        </p:txBody>
      </p:sp>
      <p:sp>
        <p:nvSpPr>
          <p:cNvPr id="9" name="Rectangle 6"/>
          <p:cNvSpPr>
            <a:spLocks noChangeArrowheads="1"/>
          </p:cNvSpPr>
          <p:nvPr/>
        </p:nvSpPr>
        <p:spPr bwMode="auto">
          <a:xfrm>
            <a:off x="468313" y="3645024"/>
            <a:ext cx="7848600" cy="1815882"/>
          </a:xfrm>
          <a:prstGeom prst="rect">
            <a:avLst/>
          </a:prstGeom>
          <a:solidFill>
            <a:schemeClr val="tx1">
              <a:alpha val="60000"/>
            </a:schemeClr>
          </a:solidFill>
          <a:ln w="9525">
            <a:noFill/>
            <a:miter lim="800000"/>
            <a:headEnd/>
            <a:tailEnd/>
          </a:ln>
          <a:effectLst/>
        </p:spPr>
        <p:txBody>
          <a:bodyPr>
            <a:spAutoFit/>
          </a:bodyPr>
          <a:lstStyle/>
          <a:p>
            <a:r>
              <a:rPr lang="en-GB" sz="2800" dirty="0">
                <a:solidFill>
                  <a:srgbClr val="002060"/>
                </a:solidFill>
                <a:latin typeface="Corbel" panose="020B0503020204020204" pitchFamily="34" charset="0"/>
              </a:rPr>
              <a:t>Natural (or free) vibrations are the result of the “make up” of the object. Every object has a natural frequency. </a:t>
            </a:r>
            <a:r>
              <a:rPr lang="en-US" sz="2800" dirty="0">
                <a:solidFill>
                  <a:srgbClr val="002060"/>
                </a:solidFill>
                <a:latin typeface="Corbel" panose="020B0503020204020204" pitchFamily="34" charset="0"/>
              </a:rPr>
              <a:t>The natural frequency of a body depends on its </a:t>
            </a:r>
            <a:r>
              <a:rPr lang="en-US" sz="2800" u="sng" dirty="0">
                <a:solidFill>
                  <a:srgbClr val="C00000"/>
                </a:solidFill>
                <a:latin typeface="Corbel" panose="020B0503020204020204" pitchFamily="34" charset="0"/>
              </a:rPr>
              <a:t>elasticity</a:t>
            </a:r>
            <a:r>
              <a:rPr lang="en-US" sz="2800" dirty="0">
                <a:solidFill>
                  <a:srgbClr val="002060"/>
                </a:solidFill>
                <a:latin typeface="Corbel" panose="020B0503020204020204" pitchFamily="34" charset="0"/>
              </a:rPr>
              <a:t> and its </a:t>
            </a:r>
            <a:r>
              <a:rPr lang="en-US" sz="2800" u="sng" dirty="0">
                <a:solidFill>
                  <a:srgbClr val="C00000"/>
                </a:solidFill>
                <a:latin typeface="Corbel" panose="020B0503020204020204" pitchFamily="34" charset="0"/>
              </a:rPr>
              <a:t>shape</a:t>
            </a:r>
            <a:r>
              <a:rPr lang="en-US" sz="2800" dirty="0">
                <a:solidFill>
                  <a:srgbClr val="002060"/>
                </a:solidFill>
                <a:latin typeface="Corbel" panose="020B0503020204020204" pitchFamily="34" charset="0"/>
              </a:rPr>
              <a:t>.</a:t>
            </a:r>
          </a:p>
        </p:txBody>
      </p:sp>
    </p:spTree>
    <p:extLst>
      <p:ext uri="{BB962C8B-B14F-4D97-AF65-F5344CB8AC3E}">
        <p14:creationId xmlns:p14="http://schemas.microsoft.com/office/powerpoint/2010/main" val="4237760330"/>
      </p:ext>
    </p:extLst>
  </p:cSld>
  <p:clrMapOvr>
    <a:masterClrMapping/>
  </p:clrMapOvr>
  <p:timing>
    <p:tnLst>
      <p:par>
        <p:cTn id="1" dur="indefinite" restart="never" nodeType="tmRoot">
          <p:childTnLst>
            <p:audio>
              <p:cMediaNode>
                <p:cTn id="2" fill="hold" display="0">
                  <p:stCondLst>
                    <p:cond delay="indefinite"/>
                  </p:stCondLst>
                  <p:endCondLst>
                    <p:cond evt="onNext" delay="0">
                      <p:tgtEl>
                        <p:sldTgt/>
                      </p:tgtEl>
                    </p:cond>
                    <p:cond evt="onPrev" delay="0">
                      <p:tgtEl>
                        <p:sldTgt/>
                      </p:tgtEl>
                    </p:cond>
                    <p:cond evt="onStopAudio" delay="0">
                      <p:tgtEl>
                        <p:sldTgt/>
                      </p:tgtEl>
                    </p:cond>
                  </p:endCondLst>
                </p:cTn>
                <p:tgtEl>
                  <p:spTgt spid="24595"/>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Resonance</a:t>
            </a:r>
          </a:p>
        </p:txBody>
      </p:sp>
      <p:sp>
        <p:nvSpPr>
          <p:cNvPr id="3" name="Content Placeholder 2"/>
          <p:cNvSpPr>
            <a:spLocks noGrp="1"/>
          </p:cNvSpPr>
          <p:nvPr>
            <p:ph sz="quarter" idx="1"/>
          </p:nvPr>
        </p:nvSpPr>
        <p:spPr>
          <a:xfrm>
            <a:off x="457200" y="1524000"/>
            <a:ext cx="8229600" cy="4785320"/>
          </a:xfrm>
          <a:solidFill>
            <a:schemeClr val="tx1">
              <a:alpha val="60000"/>
            </a:schemeClr>
          </a:solidFill>
        </p:spPr>
        <p:txBody>
          <a:bodyPr>
            <a:normAutofit/>
          </a:bodyPr>
          <a:lstStyle/>
          <a:p>
            <a:pPr>
              <a:buClr>
                <a:srgbClr val="7030A0"/>
              </a:buClr>
            </a:pPr>
            <a:r>
              <a:rPr lang="en-AU" dirty="0">
                <a:solidFill>
                  <a:srgbClr val="002060"/>
                </a:solidFill>
                <a:latin typeface="Corbel" panose="020B0503020204020204" pitchFamily="34" charset="0"/>
              </a:rPr>
              <a:t>Occurs when the forced frequency equals the natural frequency of the object.</a:t>
            </a:r>
          </a:p>
          <a:p>
            <a:pPr>
              <a:buClr>
                <a:srgbClr val="7030A0"/>
              </a:buClr>
            </a:pPr>
            <a:r>
              <a:rPr lang="en-AU" dirty="0">
                <a:solidFill>
                  <a:srgbClr val="002060"/>
                </a:solidFill>
                <a:latin typeface="Corbel" panose="020B0503020204020204" pitchFamily="34" charset="0"/>
              </a:rPr>
              <a:t>It is the maximum amplification which results in an obvious increase in sound or the destruction of an object (e.g. breaking glass with sound).</a:t>
            </a:r>
          </a:p>
          <a:p>
            <a:pPr>
              <a:buClr>
                <a:srgbClr val="7030A0"/>
              </a:buClr>
            </a:pPr>
            <a:r>
              <a:rPr lang="en-GB" dirty="0">
                <a:solidFill>
                  <a:srgbClr val="002060"/>
                </a:solidFill>
                <a:latin typeface="Corbel" panose="020B0503020204020204" pitchFamily="34" charset="0"/>
              </a:rPr>
              <a:t>Unless the forcing frequency is equal to the natural frequency, the amplitude of oscillation will be small. </a:t>
            </a:r>
          </a:p>
          <a:p>
            <a:pPr>
              <a:buClr>
                <a:srgbClr val="7030A0"/>
              </a:buClr>
            </a:pPr>
            <a:r>
              <a:rPr lang="en-GB" dirty="0">
                <a:solidFill>
                  <a:srgbClr val="002060"/>
                </a:solidFill>
                <a:latin typeface="Corbel" panose="020B0503020204020204" pitchFamily="34" charset="0"/>
              </a:rPr>
              <a:t>Effectively this repetitive force added to the natural frequency, becomes the building new natural frequency.</a:t>
            </a:r>
            <a:endParaRPr lang="en-AU" dirty="0">
              <a:solidFill>
                <a:srgbClr val="002060"/>
              </a:solidFill>
              <a:latin typeface="Corbel" panose="020B0503020204020204" pitchFamily="34" charset="0"/>
            </a:endParaRPr>
          </a:p>
          <a:p>
            <a:pPr>
              <a:buClr>
                <a:srgbClr val="7030A0"/>
              </a:buClr>
            </a:pPr>
            <a:endParaRPr lang="en-AU" dirty="0">
              <a:solidFill>
                <a:srgbClr val="002060"/>
              </a:solidFill>
              <a:latin typeface="Corbel" panose="020B0503020204020204" pitchFamily="34" charset="0"/>
            </a:endParaRPr>
          </a:p>
        </p:txBody>
      </p:sp>
    </p:spTree>
    <p:extLst>
      <p:ext uri="{BB962C8B-B14F-4D97-AF65-F5344CB8AC3E}">
        <p14:creationId xmlns:p14="http://schemas.microsoft.com/office/powerpoint/2010/main" val="764630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Waves</a:t>
            </a:r>
          </a:p>
        </p:txBody>
      </p:sp>
      <p:sp>
        <p:nvSpPr>
          <p:cNvPr id="3" name="Content Placeholder 2"/>
          <p:cNvSpPr>
            <a:spLocks noGrp="1"/>
          </p:cNvSpPr>
          <p:nvPr>
            <p:ph sz="quarter" idx="1"/>
          </p:nvPr>
        </p:nvSpPr>
        <p:spPr>
          <a:xfrm>
            <a:off x="971600" y="5229200"/>
            <a:ext cx="7715200" cy="866800"/>
          </a:xfrm>
        </p:spPr>
        <p:txBody>
          <a:bodyPr>
            <a:noAutofit/>
          </a:bodyPr>
          <a:lstStyle/>
          <a:p>
            <a:pPr marL="0" indent="0">
              <a:buNone/>
            </a:pPr>
            <a:r>
              <a:rPr lang="en-AU" sz="3200" b="1" dirty="0">
                <a:solidFill>
                  <a:srgbClr val="002060"/>
                </a:solidFill>
                <a:latin typeface="Corbel" panose="020B0503020204020204" pitchFamily="34" charset="0"/>
              </a:rPr>
              <a:t>Wave Pulse	               Continuous Wave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1866899"/>
            <a:ext cx="4320480" cy="3124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866899"/>
            <a:ext cx="3888432" cy="3124199"/>
          </a:xfrm>
          <a:prstGeom prst="rect">
            <a:avLst/>
          </a:prstGeom>
        </p:spPr>
      </p:pic>
    </p:spTree>
    <p:extLst>
      <p:ext uri="{BB962C8B-B14F-4D97-AF65-F5344CB8AC3E}">
        <p14:creationId xmlns:p14="http://schemas.microsoft.com/office/powerpoint/2010/main" val="63009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19116" y="146631"/>
            <a:ext cx="4534388" cy="3778656"/>
          </a:xfrm>
          <a:prstGeom prst="rect">
            <a:avLst/>
          </a:prstGeom>
          <a:noFill/>
          <a:ln w="9525">
            <a:noFill/>
            <a:miter lim="800000"/>
            <a:headEnd/>
            <a:tailEnd/>
          </a:ln>
          <a:effec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489" y="21843"/>
            <a:ext cx="4283968" cy="4127237"/>
          </a:xfrm>
          <a:prstGeom prst="rect">
            <a:avLst/>
          </a:prstGeom>
          <a:noFill/>
          <a:ln w="9525">
            <a:noFill/>
            <a:miter lim="800000"/>
            <a:headEnd/>
            <a:tailEnd/>
          </a:ln>
          <a:effectLst/>
        </p:spPr>
      </p:pic>
      <p:sp>
        <p:nvSpPr>
          <p:cNvPr id="5" name="TextBox 4"/>
          <p:cNvSpPr txBox="1"/>
          <p:nvPr/>
        </p:nvSpPr>
        <p:spPr>
          <a:xfrm>
            <a:off x="0" y="4149080"/>
            <a:ext cx="9144000" cy="2677656"/>
          </a:xfrm>
          <a:prstGeom prst="rect">
            <a:avLst/>
          </a:prstGeom>
          <a:solidFill>
            <a:schemeClr val="tx1">
              <a:alpha val="60000"/>
            </a:schemeClr>
          </a:solidFill>
        </p:spPr>
        <p:txBody>
          <a:bodyPr wrap="square" rtlCol="0">
            <a:spAutoFit/>
          </a:bodyPr>
          <a:lstStyle/>
          <a:p>
            <a:r>
              <a:rPr lang="en-AU" sz="2800" dirty="0">
                <a:solidFill>
                  <a:srgbClr val="002060"/>
                </a:solidFill>
                <a:latin typeface="Corbel" panose="020B0503020204020204" pitchFamily="34" charset="0"/>
              </a:rPr>
              <a:t>The 508m Taipei 101 Tower would sway back and forth up to 60cm each way within five seconds (Wired magazine). The Taipei 101 engineers included a 662 tonne counter giant pendulum to act as a counter weight. It is pushed in the opposite direction to the buildings sway to dampen the oscillation.</a:t>
            </a:r>
          </a:p>
        </p:txBody>
      </p:sp>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57" y="214290"/>
            <a:ext cx="5452559" cy="3643338"/>
          </a:xfrm>
          <a:prstGeom prst="rect">
            <a:avLst/>
          </a:prstGeom>
          <a:noFill/>
          <a:ln w="9525">
            <a:noFill/>
            <a:miter lim="800000"/>
            <a:headEnd/>
            <a:tailEnd/>
          </a:ln>
          <a:effectLst/>
        </p:spPr>
      </p:pic>
    </p:spTree>
    <p:extLst>
      <p:ext uri="{BB962C8B-B14F-4D97-AF65-F5344CB8AC3E}">
        <p14:creationId xmlns:p14="http://schemas.microsoft.com/office/powerpoint/2010/main" val="25329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27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10.4 -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10.5, page 334-336 and answer </a:t>
            </a:r>
          </a:p>
          <a:p>
            <a:pPr marL="0" indent="0">
              <a:spcAft>
                <a:spcPts val="1200"/>
              </a:spcAft>
              <a:buNone/>
            </a:pPr>
            <a:r>
              <a:rPr lang="en-AU" sz="2800" dirty="0">
                <a:solidFill>
                  <a:schemeClr val="tx2"/>
                </a:solidFill>
                <a:latin typeface="Arial" pitchFamily="34" charset="0"/>
                <a:cs typeface="Arial" pitchFamily="34" charset="0"/>
              </a:rPr>
              <a:t>	Q1 Set 10.5</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255480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10.5 Pages 334-336</a:t>
            </a:r>
          </a:p>
        </p:txBody>
      </p:sp>
      <p:sp>
        <p:nvSpPr>
          <p:cNvPr id="2" name="Title 1"/>
          <p:cNvSpPr>
            <a:spLocks noGrp="1"/>
          </p:cNvSpPr>
          <p:nvPr>
            <p:ph type="ctrTitle"/>
          </p:nvPr>
        </p:nvSpPr>
        <p:spPr>
          <a:xfrm>
            <a:off x="457200" y="908720"/>
            <a:ext cx="8305800" cy="1453480"/>
          </a:xfrm>
        </p:spPr>
        <p:txBody>
          <a:bodyPr/>
          <a:lstStyle/>
          <a:p>
            <a:r>
              <a:rPr lang="en-AU" sz="6000" dirty="0"/>
              <a:t>Modes of Vibration</a:t>
            </a:r>
            <a:endParaRPr lang="en-AU" dirty="0"/>
          </a:p>
        </p:txBody>
      </p:sp>
    </p:spTree>
    <p:extLst>
      <p:ext uri="{BB962C8B-B14F-4D97-AF65-F5344CB8AC3E}">
        <p14:creationId xmlns:p14="http://schemas.microsoft.com/office/powerpoint/2010/main" val="3056802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Standing Harmonics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484784"/>
            <a:ext cx="8792059" cy="4032448"/>
          </a:xfrm>
          <a:prstGeom prst="rect">
            <a:avLst/>
          </a:prstGeom>
        </p:spPr>
      </p:pic>
      <p:sp>
        <p:nvSpPr>
          <p:cNvPr id="5" name="TextBox 4"/>
          <p:cNvSpPr txBox="1"/>
          <p:nvPr/>
        </p:nvSpPr>
        <p:spPr>
          <a:xfrm>
            <a:off x="1403648" y="5589240"/>
            <a:ext cx="6101350" cy="523220"/>
          </a:xfrm>
          <a:prstGeom prst="rect">
            <a:avLst/>
          </a:prstGeom>
          <a:solidFill>
            <a:schemeClr val="tx1">
              <a:alpha val="60000"/>
            </a:schemeClr>
          </a:solidFill>
        </p:spPr>
        <p:txBody>
          <a:bodyPr wrap="none" rtlCol="0">
            <a:spAutoFit/>
          </a:bodyPr>
          <a:lstStyle/>
          <a:p>
            <a:r>
              <a:rPr lang="en-AU" sz="2800" dirty="0">
                <a:solidFill>
                  <a:srgbClr val="002060"/>
                </a:solidFill>
                <a:latin typeface="Corbel" panose="020B0503020204020204" pitchFamily="34" charset="0"/>
              </a:rPr>
              <a:t>As the wave tightens the pitch increases</a:t>
            </a:r>
          </a:p>
        </p:txBody>
      </p:sp>
    </p:spTree>
    <p:extLst>
      <p:ext uri="{BB962C8B-B14F-4D97-AF65-F5344CB8AC3E}">
        <p14:creationId xmlns:p14="http://schemas.microsoft.com/office/powerpoint/2010/main" val="3924837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Standing Harmonics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237" y="1484784"/>
            <a:ext cx="5488609" cy="4032448"/>
          </a:xfrm>
          <a:prstGeom prst="rect">
            <a:avLst/>
          </a:prstGeom>
        </p:spPr>
      </p:pic>
    </p:spTree>
    <p:extLst>
      <p:ext uri="{BB962C8B-B14F-4D97-AF65-F5344CB8AC3E}">
        <p14:creationId xmlns:p14="http://schemas.microsoft.com/office/powerpoint/2010/main" val="60813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10.5 -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10.6, page 334-342 and answer </a:t>
            </a:r>
          </a:p>
          <a:p>
            <a:pPr marL="0" indent="0">
              <a:spcAft>
                <a:spcPts val="1200"/>
              </a:spcAft>
              <a:buNone/>
            </a:pPr>
            <a:r>
              <a:rPr lang="en-AU" sz="2800" dirty="0">
                <a:solidFill>
                  <a:schemeClr val="tx2"/>
                </a:solidFill>
                <a:latin typeface="Arial" pitchFamily="34" charset="0"/>
                <a:cs typeface="Arial" pitchFamily="34" charset="0"/>
              </a:rPr>
              <a:t>	Q1 Set 10.6</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1869665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2996952"/>
            <a:ext cx="8305800" cy="1008112"/>
          </a:xfrm>
        </p:spPr>
        <p:txBody>
          <a:bodyPr/>
          <a:lstStyle/>
          <a:p>
            <a:r>
              <a:rPr lang="en-AU" sz="2800" dirty="0">
                <a:solidFill>
                  <a:srgbClr val="002060"/>
                </a:solidFill>
              </a:rPr>
              <a:t>Chapter 10.6 Pages 334-342</a:t>
            </a:r>
          </a:p>
        </p:txBody>
      </p:sp>
      <p:sp>
        <p:nvSpPr>
          <p:cNvPr id="2" name="Title 1"/>
          <p:cNvSpPr>
            <a:spLocks noGrp="1"/>
          </p:cNvSpPr>
          <p:nvPr>
            <p:ph type="ctrTitle"/>
          </p:nvPr>
        </p:nvSpPr>
        <p:spPr>
          <a:xfrm>
            <a:off x="179512" y="908720"/>
            <a:ext cx="8856984" cy="1453480"/>
          </a:xfrm>
        </p:spPr>
        <p:txBody>
          <a:bodyPr/>
          <a:lstStyle/>
          <a:p>
            <a:r>
              <a:rPr lang="en-AU" sz="6000" dirty="0"/>
              <a:t>Vibration Influences</a:t>
            </a:r>
            <a:endParaRPr lang="en-AU" dirty="0"/>
          </a:p>
        </p:txBody>
      </p:sp>
    </p:spTree>
    <p:extLst>
      <p:ext uri="{BB962C8B-B14F-4D97-AF65-F5344CB8AC3E}">
        <p14:creationId xmlns:p14="http://schemas.microsoft.com/office/powerpoint/2010/main" val="471958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214290"/>
            <a:ext cx="6723315" cy="830997"/>
          </a:xfrm>
          <a:prstGeom prst="rect">
            <a:avLst/>
          </a:prstGeom>
          <a:noFill/>
        </p:spPr>
        <p:txBody>
          <a:bodyPr wrap="none" rtlCol="0">
            <a:spAutoFit/>
          </a:bodyPr>
          <a:lstStyle/>
          <a:p>
            <a:r>
              <a:rPr lang="en-AU" sz="4800" b="1" dirty="0">
                <a:solidFill>
                  <a:schemeClr val="tx2"/>
                </a:solidFill>
                <a:latin typeface="Corbel" panose="020B0503020204020204" pitchFamily="34" charset="0"/>
              </a:rPr>
              <a:t>Vibrations in air columns</a:t>
            </a:r>
          </a:p>
        </p:txBody>
      </p:sp>
      <p:sp>
        <p:nvSpPr>
          <p:cNvPr id="12" name="TextBox 11"/>
          <p:cNvSpPr txBox="1"/>
          <p:nvPr/>
        </p:nvSpPr>
        <p:spPr>
          <a:xfrm>
            <a:off x="395536" y="1196752"/>
            <a:ext cx="8208912" cy="3970318"/>
          </a:xfrm>
          <a:prstGeom prst="rect">
            <a:avLst/>
          </a:prstGeom>
          <a:solidFill>
            <a:schemeClr val="tx1">
              <a:alpha val="60000"/>
            </a:schemeClr>
          </a:solidFill>
        </p:spPr>
        <p:txBody>
          <a:bodyPr wrap="square" rtlCol="0">
            <a:spAutoFit/>
          </a:bodyPr>
          <a:lstStyle/>
          <a:p>
            <a:r>
              <a:rPr lang="en-AU" sz="2800" dirty="0">
                <a:solidFill>
                  <a:srgbClr val="002060"/>
                </a:solidFill>
                <a:latin typeface="Corbel" panose="020B0503020204020204" pitchFamily="34" charset="0"/>
              </a:rPr>
              <a:t>Air columns in pipes can be set vibrating by blowing across the open end  (includes tuning forks and loud speaker). </a:t>
            </a:r>
          </a:p>
          <a:p>
            <a:endParaRPr lang="en-AU" sz="2800" dirty="0">
              <a:solidFill>
                <a:srgbClr val="002060"/>
              </a:solidFill>
              <a:latin typeface="Corbel" panose="020B0503020204020204" pitchFamily="34" charset="0"/>
            </a:endParaRPr>
          </a:p>
          <a:p>
            <a:r>
              <a:rPr lang="en-AU" sz="2800" dirty="0">
                <a:solidFill>
                  <a:srgbClr val="002060"/>
                </a:solidFill>
                <a:latin typeface="Corbel" panose="020B0503020204020204" pitchFamily="34" charset="0"/>
              </a:rPr>
              <a:t>The standing waves in an air column are the  result of two similar waves travelling in opposite directions. </a:t>
            </a:r>
          </a:p>
          <a:p>
            <a:endParaRPr lang="en-AU" sz="2800" dirty="0">
              <a:solidFill>
                <a:srgbClr val="002060"/>
              </a:solidFill>
              <a:latin typeface="Corbel" panose="020B0503020204020204" pitchFamily="34" charset="0"/>
            </a:endParaRPr>
          </a:p>
          <a:p>
            <a:r>
              <a:rPr lang="en-AU" sz="2800" dirty="0">
                <a:solidFill>
                  <a:srgbClr val="002060"/>
                </a:solidFill>
                <a:latin typeface="Corbel" panose="020B0503020204020204" pitchFamily="34" charset="0"/>
              </a:rPr>
              <a:t>Open ended pipes are open at both ends and closed pipes are closed at one end.</a:t>
            </a:r>
          </a:p>
        </p:txBody>
      </p:sp>
    </p:spTree>
    <p:extLst>
      <p:ext uri="{BB962C8B-B14F-4D97-AF65-F5344CB8AC3E}">
        <p14:creationId xmlns:p14="http://schemas.microsoft.com/office/powerpoint/2010/main" val="1470243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3" name="Object 5"/>
          <p:cNvGraphicFramePr>
            <a:graphicFrameLocks noChangeAspect="1"/>
          </p:cNvGraphicFramePr>
          <p:nvPr>
            <p:extLst>
              <p:ext uri="{D42A27DB-BD31-4B8C-83A1-F6EECF244321}">
                <p14:modId xmlns:p14="http://schemas.microsoft.com/office/powerpoint/2010/main" val="3383968851"/>
              </p:ext>
            </p:extLst>
          </p:nvPr>
        </p:nvGraphicFramePr>
        <p:xfrm>
          <a:off x="285720" y="1000108"/>
          <a:ext cx="5041900" cy="3581020"/>
        </p:xfrm>
        <a:graphic>
          <a:graphicData uri="http://schemas.openxmlformats.org/presentationml/2006/ole">
            <mc:AlternateContent xmlns:mc="http://schemas.openxmlformats.org/markup-compatibility/2006">
              <mc:Choice xmlns:v="urn:schemas-microsoft-com:vml" Requires="v">
                <p:oleObj name="Bitmap Image" r:id="rId2" imgW="3180952" imgH="3400900" progId="PBrush">
                  <p:embed/>
                </p:oleObj>
              </mc:Choice>
              <mc:Fallback>
                <p:oleObj name="Bitmap Image" r:id="rId2" imgW="3180952" imgH="3400900" progId="PBrush">
                  <p:embed/>
                  <p:pic>
                    <p:nvPicPr>
                      <p:cNvPr id="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0" y="1000108"/>
                        <a:ext cx="5041900" cy="3581020"/>
                      </a:xfrm>
                      <a:prstGeom prst="rect">
                        <a:avLst/>
                      </a:prstGeom>
                      <a:noFill/>
                      <a:ln>
                        <a:noFill/>
                      </a:ln>
                      <a:effectLst/>
                    </p:spPr>
                  </p:pic>
                </p:oleObj>
              </mc:Fallback>
            </mc:AlternateContent>
          </a:graphicData>
        </a:graphic>
      </p:graphicFrame>
      <p:sp>
        <p:nvSpPr>
          <p:cNvPr id="7176" name="Text Box 8"/>
          <p:cNvSpPr txBox="1">
            <a:spLocks noChangeArrowheads="1"/>
          </p:cNvSpPr>
          <p:nvPr/>
        </p:nvSpPr>
        <p:spPr bwMode="auto">
          <a:xfrm>
            <a:off x="5292725" y="1124744"/>
            <a:ext cx="3248874" cy="830997"/>
          </a:xfrm>
          <a:prstGeom prst="rect">
            <a:avLst/>
          </a:prstGeom>
          <a:solidFill>
            <a:schemeClr val="tx1">
              <a:alpha val="60000"/>
            </a:schemeClr>
          </a:solidFill>
          <a:ln w="9525">
            <a:noFill/>
            <a:miter lim="800000"/>
            <a:headEnd/>
            <a:tailEnd/>
          </a:ln>
          <a:effectLst/>
        </p:spPr>
        <p:txBody>
          <a:bodyPr wrap="square">
            <a:spAutoFit/>
          </a:bodyPr>
          <a:lstStyle/>
          <a:p>
            <a:r>
              <a:rPr lang="en-GB" sz="2400" b="1" dirty="0">
                <a:solidFill>
                  <a:srgbClr val="002060"/>
                </a:solidFill>
                <a:latin typeface="Corbel" panose="020B0503020204020204" pitchFamily="34" charset="0"/>
              </a:rPr>
              <a:t>FUNDAMENTAL </a:t>
            </a:r>
            <a:r>
              <a:rPr lang="en-GB" sz="2400" b="1" i="1" dirty="0">
                <a:solidFill>
                  <a:srgbClr val="002060"/>
                </a:solidFill>
                <a:latin typeface="Corbel" panose="020B0503020204020204" pitchFamily="34" charset="0"/>
              </a:rPr>
              <a:t>l = </a:t>
            </a:r>
            <a:r>
              <a:rPr lang="el-GR" sz="2400" b="1" i="1" dirty="0">
                <a:solidFill>
                  <a:srgbClr val="002060"/>
                </a:solidFill>
                <a:latin typeface="Corbel" panose="020B0503020204020204" pitchFamily="34" charset="0"/>
                <a:cs typeface="Arial" charset="0"/>
              </a:rPr>
              <a:t>λ</a:t>
            </a:r>
            <a:r>
              <a:rPr lang="en-GB" sz="2400" b="1" i="1" dirty="0">
                <a:solidFill>
                  <a:srgbClr val="002060"/>
                </a:solidFill>
                <a:latin typeface="Corbel" panose="020B0503020204020204" pitchFamily="34" charset="0"/>
                <a:cs typeface="Arial" charset="0"/>
              </a:rPr>
              <a:t>/2</a:t>
            </a:r>
          </a:p>
          <a:p>
            <a:r>
              <a:rPr lang="en-GB" sz="2400" b="1" i="1" dirty="0">
                <a:solidFill>
                  <a:srgbClr val="002060"/>
                </a:solidFill>
                <a:latin typeface="Corbel" panose="020B0503020204020204" pitchFamily="34" charset="0"/>
                <a:cs typeface="Arial" charset="0"/>
              </a:rPr>
              <a:t>1</a:t>
            </a:r>
            <a:r>
              <a:rPr lang="en-GB" sz="2400" b="1" i="1" baseline="30000" dirty="0">
                <a:solidFill>
                  <a:srgbClr val="002060"/>
                </a:solidFill>
                <a:latin typeface="Corbel" panose="020B0503020204020204" pitchFamily="34" charset="0"/>
                <a:cs typeface="Arial" charset="0"/>
              </a:rPr>
              <a:t>st</a:t>
            </a:r>
            <a:r>
              <a:rPr lang="en-GB" sz="2400" b="1" i="1" dirty="0">
                <a:solidFill>
                  <a:srgbClr val="002060"/>
                </a:solidFill>
                <a:latin typeface="Corbel" panose="020B0503020204020204" pitchFamily="34" charset="0"/>
                <a:cs typeface="Arial" charset="0"/>
              </a:rPr>
              <a:t> harmonic</a:t>
            </a:r>
            <a:endParaRPr lang="el-GR" sz="2400" b="1" dirty="0">
              <a:solidFill>
                <a:srgbClr val="002060"/>
              </a:solidFill>
              <a:latin typeface="Corbel" panose="020B0503020204020204" pitchFamily="34" charset="0"/>
              <a:cs typeface="Arial" charset="0"/>
            </a:endParaRPr>
          </a:p>
        </p:txBody>
      </p:sp>
      <p:sp>
        <p:nvSpPr>
          <p:cNvPr id="7177" name="Text Box 9"/>
          <p:cNvSpPr txBox="1">
            <a:spLocks noChangeArrowheads="1"/>
          </p:cNvSpPr>
          <p:nvPr/>
        </p:nvSpPr>
        <p:spPr bwMode="auto">
          <a:xfrm>
            <a:off x="5364163" y="1935147"/>
            <a:ext cx="3168277" cy="461665"/>
          </a:xfrm>
          <a:prstGeom prst="rect">
            <a:avLst/>
          </a:prstGeom>
          <a:noFill/>
          <a:ln w="9525">
            <a:noFill/>
            <a:miter lim="800000"/>
            <a:headEnd/>
            <a:tailEnd/>
          </a:ln>
          <a:effectLst/>
        </p:spPr>
        <p:txBody>
          <a:bodyPr wrap="square">
            <a:spAutoFit/>
          </a:bodyPr>
          <a:lstStyle/>
          <a:p>
            <a:r>
              <a:rPr lang="en-GB" sz="2400" b="1" dirty="0">
                <a:solidFill>
                  <a:srgbClr val="C00000"/>
                </a:solidFill>
                <a:latin typeface="Corbel" panose="020B0503020204020204" pitchFamily="34" charset="0"/>
              </a:rPr>
              <a:t>actual air vibration</a:t>
            </a:r>
            <a:endParaRPr lang="en-US" sz="2400" b="1" dirty="0">
              <a:solidFill>
                <a:srgbClr val="C00000"/>
              </a:solidFill>
              <a:latin typeface="Corbel" panose="020B0503020204020204" pitchFamily="34" charset="0"/>
            </a:endParaRPr>
          </a:p>
        </p:txBody>
      </p:sp>
      <p:sp>
        <p:nvSpPr>
          <p:cNvPr id="7178" name="Text Box 10"/>
          <p:cNvSpPr txBox="1">
            <a:spLocks noChangeArrowheads="1"/>
          </p:cNvSpPr>
          <p:nvPr/>
        </p:nvSpPr>
        <p:spPr bwMode="auto">
          <a:xfrm>
            <a:off x="5327620" y="2420888"/>
            <a:ext cx="3209506" cy="830997"/>
          </a:xfrm>
          <a:prstGeom prst="rect">
            <a:avLst/>
          </a:prstGeom>
          <a:solidFill>
            <a:schemeClr val="tx1">
              <a:alpha val="60000"/>
            </a:schemeClr>
          </a:solidFill>
          <a:ln w="9525">
            <a:noFill/>
            <a:miter lim="800000"/>
            <a:headEnd/>
            <a:tailEnd/>
          </a:ln>
          <a:effectLst/>
        </p:spPr>
        <p:txBody>
          <a:bodyPr wrap="square">
            <a:spAutoFit/>
          </a:bodyPr>
          <a:lstStyle/>
          <a:p>
            <a:r>
              <a:rPr lang="en-GB" sz="2400" b="1" dirty="0">
                <a:solidFill>
                  <a:srgbClr val="002060"/>
                </a:solidFill>
                <a:latin typeface="Corbel" panose="020B0503020204020204" pitchFamily="34" charset="0"/>
              </a:rPr>
              <a:t>1</a:t>
            </a:r>
            <a:r>
              <a:rPr lang="en-GB" sz="2400" b="1" baseline="30000" dirty="0">
                <a:solidFill>
                  <a:srgbClr val="002060"/>
                </a:solidFill>
                <a:latin typeface="Corbel" panose="020B0503020204020204" pitchFamily="34" charset="0"/>
              </a:rPr>
              <a:t>st</a:t>
            </a:r>
            <a:r>
              <a:rPr lang="en-GB" sz="2400" b="1" dirty="0">
                <a:solidFill>
                  <a:srgbClr val="002060"/>
                </a:solidFill>
                <a:latin typeface="Corbel" panose="020B0503020204020204" pitchFamily="34" charset="0"/>
              </a:rPr>
              <a:t> overtone </a:t>
            </a:r>
            <a:r>
              <a:rPr lang="en-GB" sz="2400" b="1" i="1" dirty="0">
                <a:solidFill>
                  <a:srgbClr val="002060"/>
                </a:solidFill>
                <a:latin typeface="Corbel" panose="020B0503020204020204" pitchFamily="34" charset="0"/>
              </a:rPr>
              <a:t>l = </a:t>
            </a:r>
            <a:r>
              <a:rPr lang="el-GR" sz="2400" b="1" i="1" dirty="0">
                <a:solidFill>
                  <a:srgbClr val="002060"/>
                </a:solidFill>
                <a:latin typeface="Corbel" panose="020B0503020204020204" pitchFamily="34" charset="0"/>
                <a:cs typeface="Arial" charset="0"/>
              </a:rPr>
              <a:t>λ</a:t>
            </a:r>
            <a:endParaRPr lang="en-GB" sz="2400" b="1" i="1" dirty="0">
              <a:solidFill>
                <a:srgbClr val="002060"/>
              </a:solidFill>
              <a:latin typeface="Corbel" panose="020B0503020204020204" pitchFamily="34" charset="0"/>
              <a:cs typeface="Arial" charset="0"/>
            </a:endParaRPr>
          </a:p>
          <a:p>
            <a:r>
              <a:rPr lang="en-GB" sz="2400" b="1" i="1" dirty="0">
                <a:solidFill>
                  <a:srgbClr val="002060"/>
                </a:solidFill>
                <a:latin typeface="Corbel" panose="020B0503020204020204" pitchFamily="34" charset="0"/>
                <a:cs typeface="Arial" charset="0"/>
              </a:rPr>
              <a:t>2</a:t>
            </a:r>
            <a:r>
              <a:rPr lang="en-GB" sz="2400" b="1" i="1" baseline="30000" dirty="0">
                <a:solidFill>
                  <a:srgbClr val="002060"/>
                </a:solidFill>
                <a:latin typeface="Corbel" panose="020B0503020204020204" pitchFamily="34" charset="0"/>
                <a:cs typeface="Arial" charset="0"/>
              </a:rPr>
              <a:t>nd</a:t>
            </a:r>
            <a:r>
              <a:rPr lang="en-GB" sz="2400" b="1" i="1" dirty="0">
                <a:solidFill>
                  <a:srgbClr val="002060"/>
                </a:solidFill>
                <a:latin typeface="Corbel" panose="020B0503020204020204" pitchFamily="34" charset="0"/>
                <a:cs typeface="Arial" charset="0"/>
              </a:rPr>
              <a:t> harmonic</a:t>
            </a:r>
            <a:endParaRPr lang="el-GR" sz="2400" b="1" dirty="0">
              <a:solidFill>
                <a:srgbClr val="002060"/>
              </a:solidFill>
              <a:latin typeface="Corbel" panose="020B0503020204020204" pitchFamily="34" charset="0"/>
              <a:cs typeface="Arial" charset="0"/>
            </a:endParaRPr>
          </a:p>
        </p:txBody>
      </p:sp>
      <p:sp>
        <p:nvSpPr>
          <p:cNvPr id="7179" name="Text Box 11"/>
          <p:cNvSpPr txBox="1">
            <a:spLocks noChangeArrowheads="1"/>
          </p:cNvSpPr>
          <p:nvPr/>
        </p:nvSpPr>
        <p:spPr bwMode="auto">
          <a:xfrm>
            <a:off x="5327620" y="3606115"/>
            <a:ext cx="3209506" cy="830997"/>
          </a:xfrm>
          <a:prstGeom prst="rect">
            <a:avLst/>
          </a:prstGeom>
          <a:solidFill>
            <a:schemeClr val="tx1">
              <a:alpha val="60000"/>
            </a:schemeClr>
          </a:solidFill>
          <a:ln w="9525">
            <a:noFill/>
            <a:miter lim="800000"/>
            <a:headEnd/>
            <a:tailEnd/>
          </a:ln>
          <a:effectLst/>
        </p:spPr>
        <p:txBody>
          <a:bodyPr wrap="square">
            <a:spAutoFit/>
          </a:bodyPr>
          <a:lstStyle/>
          <a:p>
            <a:r>
              <a:rPr lang="en-GB" sz="2400" b="1" dirty="0">
                <a:solidFill>
                  <a:srgbClr val="002060"/>
                </a:solidFill>
                <a:latin typeface="Corbel" panose="020B0503020204020204" pitchFamily="34" charset="0"/>
              </a:rPr>
              <a:t>2</a:t>
            </a:r>
            <a:r>
              <a:rPr lang="en-GB" sz="2400" b="1" baseline="30000" dirty="0">
                <a:solidFill>
                  <a:srgbClr val="002060"/>
                </a:solidFill>
                <a:latin typeface="Corbel" panose="020B0503020204020204" pitchFamily="34" charset="0"/>
              </a:rPr>
              <a:t>nd</a:t>
            </a:r>
            <a:r>
              <a:rPr lang="en-GB" sz="2400" b="1" dirty="0">
                <a:solidFill>
                  <a:srgbClr val="002060"/>
                </a:solidFill>
                <a:latin typeface="Corbel" panose="020B0503020204020204" pitchFamily="34" charset="0"/>
              </a:rPr>
              <a:t> overtone </a:t>
            </a:r>
            <a:r>
              <a:rPr lang="en-GB" sz="2400" b="1" i="1" dirty="0">
                <a:solidFill>
                  <a:srgbClr val="002060"/>
                </a:solidFill>
                <a:latin typeface="Corbel" panose="020B0503020204020204" pitchFamily="34" charset="0"/>
              </a:rPr>
              <a:t>l = 3</a:t>
            </a:r>
            <a:r>
              <a:rPr lang="el-GR" sz="2400" b="1" i="1" dirty="0">
                <a:solidFill>
                  <a:srgbClr val="002060"/>
                </a:solidFill>
                <a:latin typeface="Corbel" panose="020B0503020204020204" pitchFamily="34" charset="0"/>
                <a:cs typeface="Arial" charset="0"/>
              </a:rPr>
              <a:t>λ</a:t>
            </a:r>
            <a:r>
              <a:rPr lang="en-GB" sz="2400" b="1" i="1" dirty="0">
                <a:solidFill>
                  <a:srgbClr val="002060"/>
                </a:solidFill>
                <a:latin typeface="Corbel" panose="020B0503020204020204" pitchFamily="34" charset="0"/>
                <a:cs typeface="Arial" charset="0"/>
              </a:rPr>
              <a:t>/2</a:t>
            </a:r>
          </a:p>
          <a:p>
            <a:r>
              <a:rPr lang="en-GB" sz="2400" b="1" i="1" dirty="0">
                <a:solidFill>
                  <a:srgbClr val="002060"/>
                </a:solidFill>
                <a:latin typeface="Corbel" panose="020B0503020204020204" pitchFamily="34" charset="0"/>
                <a:cs typeface="Arial" charset="0"/>
              </a:rPr>
              <a:t>3</a:t>
            </a:r>
            <a:r>
              <a:rPr lang="en-GB" sz="2400" b="1" i="1" baseline="30000" dirty="0">
                <a:solidFill>
                  <a:srgbClr val="002060"/>
                </a:solidFill>
                <a:latin typeface="Corbel" panose="020B0503020204020204" pitchFamily="34" charset="0"/>
                <a:cs typeface="Arial" charset="0"/>
              </a:rPr>
              <a:t>rd</a:t>
            </a:r>
            <a:r>
              <a:rPr lang="en-GB" sz="2400" b="1" i="1" dirty="0">
                <a:solidFill>
                  <a:srgbClr val="002060"/>
                </a:solidFill>
                <a:latin typeface="Corbel" panose="020B0503020204020204" pitchFamily="34" charset="0"/>
                <a:cs typeface="Arial" charset="0"/>
              </a:rPr>
              <a:t> harmonic</a:t>
            </a:r>
            <a:endParaRPr lang="el-GR" sz="2400" b="1" dirty="0">
              <a:solidFill>
                <a:srgbClr val="002060"/>
              </a:solidFill>
              <a:latin typeface="Corbel" panose="020B0503020204020204" pitchFamily="34" charset="0"/>
              <a:cs typeface="Arial" charset="0"/>
            </a:endParaRPr>
          </a:p>
        </p:txBody>
      </p:sp>
      <p:sp>
        <p:nvSpPr>
          <p:cNvPr id="12" name="TextBox 11"/>
          <p:cNvSpPr txBox="1"/>
          <p:nvPr/>
        </p:nvSpPr>
        <p:spPr>
          <a:xfrm>
            <a:off x="214282" y="5572140"/>
            <a:ext cx="8572560" cy="1200329"/>
          </a:xfrm>
          <a:prstGeom prst="rect">
            <a:avLst/>
          </a:prstGeom>
          <a:solidFill>
            <a:schemeClr val="tx1">
              <a:alpha val="60000"/>
            </a:schemeClr>
          </a:solidFill>
        </p:spPr>
        <p:txBody>
          <a:bodyPr wrap="square" rtlCol="0">
            <a:spAutoFit/>
          </a:bodyPr>
          <a:lstStyle/>
          <a:p>
            <a:r>
              <a:rPr lang="en-AU" sz="2400" dirty="0">
                <a:solidFill>
                  <a:srgbClr val="002060"/>
                </a:solidFill>
                <a:latin typeface="Corbel" panose="020B0503020204020204" pitchFamily="34" charset="0"/>
              </a:rPr>
              <a:t>where λ</a:t>
            </a:r>
            <a:r>
              <a:rPr lang="en-AU" sz="2400" i="1" dirty="0">
                <a:solidFill>
                  <a:srgbClr val="002060"/>
                </a:solidFill>
                <a:latin typeface="Corbel" panose="020B0503020204020204" pitchFamily="34" charset="0"/>
              </a:rPr>
              <a:t> is the wavelength of the nth harmonic (m), l is the effective length </a:t>
            </a:r>
            <a:r>
              <a:rPr lang="en-AU" sz="2400" dirty="0">
                <a:solidFill>
                  <a:srgbClr val="002060"/>
                </a:solidFill>
                <a:latin typeface="Corbel" panose="020B0503020204020204" pitchFamily="34" charset="0"/>
              </a:rPr>
              <a:t>of the air column (m) and </a:t>
            </a:r>
            <a:r>
              <a:rPr lang="en-AU" sz="2400" i="1" dirty="0">
                <a:solidFill>
                  <a:srgbClr val="002060"/>
                </a:solidFill>
                <a:latin typeface="Corbel" panose="020B0503020204020204" pitchFamily="34" charset="0"/>
              </a:rPr>
              <a:t>n is the number of the harmonic = 1, 2, 3, ... v is the velocity of </a:t>
            </a:r>
            <a:r>
              <a:rPr lang="en-AU" sz="2400" dirty="0">
                <a:solidFill>
                  <a:srgbClr val="002060"/>
                </a:solidFill>
                <a:latin typeface="Corbel" panose="020B0503020204020204" pitchFamily="34" charset="0"/>
              </a:rPr>
              <a:t>the component waves (ms</a:t>
            </a:r>
            <a:r>
              <a:rPr lang="en-AU" sz="2400" baseline="30000" dirty="0">
                <a:solidFill>
                  <a:srgbClr val="002060"/>
                </a:solidFill>
                <a:latin typeface="Corbel" panose="020B0503020204020204" pitchFamily="34" charset="0"/>
              </a:rPr>
              <a:t>–1</a:t>
            </a:r>
            <a:r>
              <a:rPr lang="en-AU" sz="2400" dirty="0">
                <a:solidFill>
                  <a:srgbClr val="002060"/>
                </a:solidFill>
                <a:latin typeface="Corbel" panose="020B0503020204020204" pitchFamily="34" charset="0"/>
              </a:rPr>
              <a:t>).</a:t>
            </a:r>
          </a:p>
        </p:txBody>
      </p:sp>
      <p:sp>
        <p:nvSpPr>
          <p:cNvPr id="14" name="TextBox 13"/>
          <p:cNvSpPr txBox="1"/>
          <p:nvPr/>
        </p:nvSpPr>
        <p:spPr>
          <a:xfrm>
            <a:off x="2788900" y="4619640"/>
            <a:ext cx="1513048" cy="954107"/>
          </a:xfrm>
          <a:prstGeom prst="rect">
            <a:avLst/>
          </a:prstGeom>
          <a:solidFill>
            <a:schemeClr val="accent2">
              <a:alpha val="60000"/>
            </a:schemeClr>
          </a:solidFill>
        </p:spPr>
        <p:txBody>
          <a:bodyPr wrap="square" rtlCol="0">
            <a:spAutoFit/>
          </a:bodyPr>
          <a:lstStyle/>
          <a:p>
            <a:r>
              <a:rPr lang="en-AU" sz="2800" b="1" dirty="0">
                <a:solidFill>
                  <a:srgbClr val="002060"/>
                </a:solidFill>
                <a:latin typeface="Corbel" panose="020B0503020204020204" pitchFamily="34" charset="0"/>
              </a:rPr>
              <a:t>λ = </a:t>
            </a:r>
            <a:r>
              <a:rPr lang="en-AU" sz="2800" b="1" u="sng" dirty="0">
                <a:solidFill>
                  <a:srgbClr val="002060"/>
                </a:solidFill>
                <a:latin typeface="Corbel" panose="020B0503020204020204" pitchFamily="34" charset="0"/>
              </a:rPr>
              <a:t>  2L  </a:t>
            </a:r>
            <a:r>
              <a:rPr lang="en-AU" sz="2800" b="1" dirty="0">
                <a:solidFill>
                  <a:srgbClr val="002060"/>
                </a:solidFill>
                <a:latin typeface="Corbel" panose="020B0503020204020204" pitchFamily="34" charset="0"/>
              </a:rPr>
              <a:t>     </a:t>
            </a:r>
            <a:endParaRPr lang="en-AU" sz="2800" b="1" u="sng" dirty="0">
              <a:solidFill>
                <a:srgbClr val="002060"/>
              </a:solidFill>
              <a:latin typeface="Corbel" panose="020B0503020204020204" pitchFamily="34" charset="0"/>
            </a:endParaRPr>
          </a:p>
          <a:p>
            <a:r>
              <a:rPr lang="en-AU" sz="2800" b="1" dirty="0">
                <a:solidFill>
                  <a:srgbClr val="002060"/>
                </a:solidFill>
                <a:latin typeface="Corbel" panose="020B0503020204020204" pitchFamily="34" charset="0"/>
              </a:rPr>
              <a:t>          n       </a:t>
            </a:r>
          </a:p>
        </p:txBody>
      </p:sp>
      <p:sp>
        <p:nvSpPr>
          <p:cNvPr id="18" name="TextBox 17"/>
          <p:cNvSpPr txBox="1"/>
          <p:nvPr/>
        </p:nvSpPr>
        <p:spPr>
          <a:xfrm>
            <a:off x="4932041" y="4619640"/>
            <a:ext cx="1440160" cy="954107"/>
          </a:xfrm>
          <a:prstGeom prst="rect">
            <a:avLst/>
          </a:prstGeom>
          <a:solidFill>
            <a:schemeClr val="accent2">
              <a:alpha val="60000"/>
            </a:schemeClr>
          </a:solidFill>
        </p:spPr>
        <p:txBody>
          <a:bodyPr wrap="square" rtlCol="0">
            <a:spAutoFit/>
          </a:bodyPr>
          <a:lstStyle/>
          <a:p>
            <a:r>
              <a:rPr lang="en-AU" sz="2800" b="1" dirty="0">
                <a:solidFill>
                  <a:srgbClr val="002060"/>
                </a:solidFill>
                <a:latin typeface="Corbel" panose="020B0503020204020204" pitchFamily="34" charset="0"/>
              </a:rPr>
              <a:t>f = </a:t>
            </a:r>
            <a:r>
              <a:rPr lang="en-AU" sz="2800" b="1" u="sng" dirty="0">
                <a:solidFill>
                  <a:srgbClr val="002060"/>
                </a:solidFill>
                <a:latin typeface="Corbel" panose="020B0503020204020204" pitchFamily="34" charset="0"/>
              </a:rPr>
              <a:t>  </a:t>
            </a:r>
            <a:r>
              <a:rPr lang="en-AU" sz="2800" b="1" u="sng" dirty="0" err="1">
                <a:solidFill>
                  <a:srgbClr val="002060"/>
                </a:solidFill>
                <a:latin typeface="Corbel" panose="020B0503020204020204" pitchFamily="34" charset="0"/>
              </a:rPr>
              <a:t>nv</a:t>
            </a:r>
            <a:r>
              <a:rPr lang="en-AU" sz="2800" b="1" u="sng" dirty="0">
                <a:solidFill>
                  <a:srgbClr val="002060"/>
                </a:solidFill>
                <a:latin typeface="Corbel" panose="020B0503020204020204" pitchFamily="34" charset="0"/>
              </a:rPr>
              <a:t>  </a:t>
            </a:r>
            <a:r>
              <a:rPr lang="en-AU" sz="2800" b="1" dirty="0">
                <a:solidFill>
                  <a:srgbClr val="002060"/>
                </a:solidFill>
                <a:latin typeface="Corbel" panose="020B0503020204020204" pitchFamily="34" charset="0"/>
              </a:rPr>
              <a:t>     </a:t>
            </a:r>
            <a:endParaRPr lang="en-AU" sz="2800" b="1" u="sng" dirty="0">
              <a:solidFill>
                <a:srgbClr val="002060"/>
              </a:solidFill>
              <a:latin typeface="Corbel" panose="020B0503020204020204" pitchFamily="34" charset="0"/>
            </a:endParaRPr>
          </a:p>
          <a:p>
            <a:r>
              <a:rPr lang="en-AU" sz="2800" b="1" dirty="0">
                <a:solidFill>
                  <a:srgbClr val="002060"/>
                </a:solidFill>
                <a:latin typeface="Corbel" panose="020B0503020204020204" pitchFamily="34" charset="0"/>
              </a:rPr>
              <a:t>        2L       </a:t>
            </a:r>
          </a:p>
        </p:txBody>
      </p:sp>
      <p:sp>
        <p:nvSpPr>
          <p:cNvPr id="13" name="TextBox 12"/>
          <p:cNvSpPr txBox="1"/>
          <p:nvPr/>
        </p:nvSpPr>
        <p:spPr>
          <a:xfrm>
            <a:off x="142844" y="5715"/>
            <a:ext cx="8596199" cy="830997"/>
          </a:xfrm>
          <a:prstGeom prst="rect">
            <a:avLst/>
          </a:prstGeom>
          <a:noFill/>
        </p:spPr>
        <p:txBody>
          <a:bodyPr wrap="none" rtlCol="0">
            <a:spAutoFit/>
          </a:bodyPr>
          <a:lstStyle/>
          <a:p>
            <a:r>
              <a:rPr lang="en-AU" sz="4800" b="1" dirty="0">
                <a:solidFill>
                  <a:schemeClr val="tx2"/>
                </a:solidFill>
                <a:latin typeface="Corbel" panose="020B0503020204020204" pitchFamily="34" charset="0"/>
              </a:rPr>
              <a:t>Stationary Waves in Open Pipes</a:t>
            </a:r>
          </a:p>
        </p:txBody>
      </p:sp>
    </p:spTree>
    <p:extLst>
      <p:ext uri="{BB962C8B-B14F-4D97-AF65-F5344CB8AC3E}">
        <p14:creationId xmlns:p14="http://schemas.microsoft.com/office/powerpoint/2010/main" val="21651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176"/>
                                        </p:tgtEl>
                                        <p:attrNameLst>
                                          <p:attrName>style.visibility</p:attrName>
                                        </p:attrNameLst>
                                      </p:cBhvr>
                                      <p:to>
                                        <p:strVal val="visible"/>
                                      </p:to>
                                    </p:set>
                                    <p:animEffect transition="in" filter="box(out)">
                                      <p:cBhvr>
                                        <p:cTn id="7" dur="500"/>
                                        <p:tgtEl>
                                          <p:spTgt spid="717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box(out)">
                                      <p:cBhvr>
                                        <p:cTn id="12" dur="500"/>
                                        <p:tgtEl>
                                          <p:spTgt spid="717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178"/>
                                        </p:tgtEl>
                                        <p:attrNameLst>
                                          <p:attrName>style.visibility</p:attrName>
                                        </p:attrNameLst>
                                      </p:cBhvr>
                                      <p:to>
                                        <p:strVal val="visible"/>
                                      </p:to>
                                    </p:set>
                                    <p:animEffect transition="in" filter="box(out)">
                                      <p:cBhvr>
                                        <p:cTn id="17" dur="500"/>
                                        <p:tgtEl>
                                          <p:spTgt spid="717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179"/>
                                        </p:tgtEl>
                                        <p:attrNameLst>
                                          <p:attrName>style.visibility</p:attrName>
                                        </p:attrNameLst>
                                      </p:cBhvr>
                                      <p:to>
                                        <p:strVal val="visible"/>
                                      </p:to>
                                    </p:set>
                                    <p:animEffect transition="in" filter="box(out)">
                                      <p:cBhvr>
                                        <p:cTn id="22"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animBg="1"/>
      <p:bldP spid="7177" grpId="0"/>
      <p:bldP spid="7178" grpId="0" animBg="1"/>
      <p:bldP spid="717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267744" y="4477634"/>
            <a:ext cx="2088232" cy="954107"/>
          </a:xfrm>
          <a:prstGeom prst="rect">
            <a:avLst/>
          </a:prstGeom>
          <a:solidFill>
            <a:schemeClr val="accent2">
              <a:alpha val="60000"/>
            </a:schemeClr>
          </a:solidFill>
        </p:spPr>
        <p:txBody>
          <a:bodyPr wrap="square" rtlCol="0">
            <a:spAutoFit/>
          </a:bodyPr>
          <a:lstStyle/>
          <a:p>
            <a:r>
              <a:rPr lang="en-AU" sz="2800" b="1" dirty="0">
                <a:solidFill>
                  <a:srgbClr val="002060"/>
                </a:solidFill>
                <a:latin typeface="Corbel" panose="020B0503020204020204" pitchFamily="34" charset="0"/>
              </a:rPr>
              <a:t>λ = </a:t>
            </a:r>
            <a:r>
              <a:rPr lang="en-AU" sz="2800" b="1" u="sng" dirty="0">
                <a:solidFill>
                  <a:srgbClr val="002060"/>
                </a:solidFill>
                <a:latin typeface="Corbel" panose="020B0503020204020204" pitchFamily="34" charset="0"/>
              </a:rPr>
              <a:t>    4L      </a:t>
            </a:r>
            <a:r>
              <a:rPr lang="en-AU" sz="2800" b="1" u="sng" dirty="0">
                <a:solidFill>
                  <a:srgbClr val="9EA53D"/>
                </a:solidFill>
                <a:latin typeface="Corbel" panose="020B0503020204020204" pitchFamily="34" charset="0"/>
              </a:rPr>
              <a:t>.</a:t>
            </a:r>
            <a:r>
              <a:rPr lang="en-AU" sz="2800" b="1" u="sng" dirty="0">
                <a:solidFill>
                  <a:srgbClr val="002060"/>
                </a:solidFill>
                <a:latin typeface="Corbel" panose="020B0503020204020204" pitchFamily="34" charset="0"/>
              </a:rPr>
              <a:t>  </a:t>
            </a:r>
            <a:r>
              <a:rPr lang="en-AU" sz="2800" b="1" dirty="0">
                <a:solidFill>
                  <a:srgbClr val="002060"/>
                </a:solidFill>
                <a:latin typeface="Corbel" panose="020B0503020204020204" pitchFamily="34" charset="0"/>
              </a:rPr>
              <a:t>     </a:t>
            </a:r>
            <a:endParaRPr lang="en-AU" sz="2800" b="1" u="sng" dirty="0">
              <a:solidFill>
                <a:srgbClr val="002060"/>
              </a:solidFill>
              <a:latin typeface="Corbel" panose="020B0503020204020204" pitchFamily="34" charset="0"/>
            </a:endParaRPr>
          </a:p>
          <a:p>
            <a:r>
              <a:rPr lang="en-AU" sz="2800" b="1" dirty="0">
                <a:solidFill>
                  <a:srgbClr val="002060"/>
                </a:solidFill>
                <a:latin typeface="Corbel" panose="020B0503020204020204" pitchFamily="34" charset="0"/>
              </a:rPr>
              <a:t>       (2n – 1)       </a:t>
            </a:r>
          </a:p>
        </p:txBody>
      </p:sp>
      <p:sp>
        <p:nvSpPr>
          <p:cNvPr id="12" name="TextBox 11"/>
          <p:cNvSpPr txBox="1"/>
          <p:nvPr/>
        </p:nvSpPr>
        <p:spPr>
          <a:xfrm>
            <a:off x="193644" y="5544270"/>
            <a:ext cx="8572560" cy="1200329"/>
          </a:xfrm>
          <a:prstGeom prst="rect">
            <a:avLst/>
          </a:prstGeom>
          <a:solidFill>
            <a:schemeClr val="tx1">
              <a:alpha val="60000"/>
            </a:schemeClr>
          </a:solidFill>
        </p:spPr>
        <p:txBody>
          <a:bodyPr wrap="square" rtlCol="0">
            <a:spAutoFit/>
          </a:bodyPr>
          <a:lstStyle/>
          <a:p>
            <a:r>
              <a:rPr lang="en-AU" sz="2400" dirty="0">
                <a:solidFill>
                  <a:srgbClr val="002060"/>
                </a:solidFill>
                <a:latin typeface="Corbel" panose="020B0503020204020204" pitchFamily="34" charset="0"/>
              </a:rPr>
              <a:t>where λ</a:t>
            </a:r>
            <a:r>
              <a:rPr lang="en-AU" sz="2400" i="1" dirty="0">
                <a:solidFill>
                  <a:srgbClr val="002060"/>
                </a:solidFill>
                <a:latin typeface="Corbel" panose="020B0503020204020204" pitchFamily="34" charset="0"/>
              </a:rPr>
              <a:t> is the wavelength of the nth harmonic (m), l is the effective length </a:t>
            </a:r>
            <a:r>
              <a:rPr lang="en-AU" sz="2400" dirty="0">
                <a:solidFill>
                  <a:srgbClr val="002060"/>
                </a:solidFill>
                <a:latin typeface="Corbel" panose="020B0503020204020204" pitchFamily="34" charset="0"/>
              </a:rPr>
              <a:t>of the air column (m) and </a:t>
            </a:r>
            <a:r>
              <a:rPr lang="en-AU" sz="2400" i="1" dirty="0">
                <a:solidFill>
                  <a:srgbClr val="002060"/>
                </a:solidFill>
                <a:latin typeface="Corbel" panose="020B0503020204020204" pitchFamily="34" charset="0"/>
              </a:rPr>
              <a:t>n is the number of the harmonic = 1, 3, 5, ... v is the velocity of </a:t>
            </a:r>
            <a:r>
              <a:rPr lang="en-AU" sz="2400" dirty="0">
                <a:solidFill>
                  <a:srgbClr val="002060"/>
                </a:solidFill>
                <a:latin typeface="Corbel" panose="020B0503020204020204" pitchFamily="34" charset="0"/>
              </a:rPr>
              <a:t>the component waves (ms</a:t>
            </a:r>
            <a:r>
              <a:rPr lang="en-AU" sz="2400" baseline="30000" dirty="0">
                <a:solidFill>
                  <a:srgbClr val="002060"/>
                </a:solidFill>
                <a:latin typeface="Corbel" panose="020B0503020204020204" pitchFamily="34" charset="0"/>
              </a:rPr>
              <a:t>–1</a:t>
            </a:r>
            <a:r>
              <a:rPr lang="en-AU" sz="2400" dirty="0">
                <a:solidFill>
                  <a:srgbClr val="002060"/>
                </a:solidFill>
                <a:latin typeface="Corbel" panose="020B0503020204020204" pitchFamily="34" charset="0"/>
              </a:rPr>
              <a:t>).</a:t>
            </a:r>
          </a:p>
        </p:txBody>
      </p:sp>
      <p:graphicFrame>
        <p:nvGraphicFramePr>
          <p:cNvPr id="6149" name="Object 5"/>
          <p:cNvGraphicFramePr>
            <a:graphicFrameLocks noChangeAspect="1"/>
          </p:cNvGraphicFramePr>
          <p:nvPr>
            <p:extLst>
              <p:ext uri="{D42A27DB-BD31-4B8C-83A1-F6EECF244321}">
                <p14:modId xmlns:p14="http://schemas.microsoft.com/office/powerpoint/2010/main" val="2132049308"/>
              </p:ext>
            </p:extLst>
          </p:nvPr>
        </p:nvGraphicFramePr>
        <p:xfrm>
          <a:off x="611188" y="857233"/>
          <a:ext cx="4392612" cy="3507872"/>
        </p:xfrm>
        <a:graphic>
          <a:graphicData uri="http://schemas.openxmlformats.org/presentationml/2006/ole">
            <mc:AlternateContent xmlns:mc="http://schemas.openxmlformats.org/markup-compatibility/2006">
              <mc:Choice xmlns:v="urn:schemas-microsoft-com:vml" Requires="v">
                <p:oleObj name="Bitmap Image" r:id="rId2" imgW="3123810" imgH="3161905" progId="PBrush">
                  <p:embed/>
                </p:oleObj>
              </mc:Choice>
              <mc:Fallback>
                <p:oleObj name="Bitmap Image" r:id="rId2" imgW="3123810" imgH="3161905" progId="PBrush">
                  <p:embed/>
                  <p:pic>
                    <p:nvPicPr>
                      <p:cNvPr id="0"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857233"/>
                        <a:ext cx="4392612" cy="3507872"/>
                      </a:xfrm>
                      <a:prstGeom prst="rect">
                        <a:avLst/>
                      </a:prstGeom>
                      <a:noFill/>
                      <a:ln>
                        <a:noFill/>
                      </a:ln>
                      <a:effectLst/>
                    </p:spPr>
                  </p:pic>
                </p:oleObj>
              </mc:Fallback>
            </mc:AlternateContent>
          </a:graphicData>
        </a:graphic>
      </p:graphicFrame>
      <p:sp>
        <p:nvSpPr>
          <p:cNvPr id="6151" name="Text Box 7"/>
          <p:cNvSpPr txBox="1">
            <a:spLocks noChangeArrowheads="1"/>
          </p:cNvSpPr>
          <p:nvPr/>
        </p:nvSpPr>
        <p:spPr bwMode="auto">
          <a:xfrm>
            <a:off x="5003800" y="980728"/>
            <a:ext cx="3384550" cy="830997"/>
          </a:xfrm>
          <a:prstGeom prst="rect">
            <a:avLst/>
          </a:prstGeom>
          <a:solidFill>
            <a:schemeClr val="tx1">
              <a:alpha val="60000"/>
            </a:schemeClr>
          </a:solidFill>
          <a:ln w="9525">
            <a:noFill/>
            <a:miter lim="800000"/>
            <a:headEnd/>
            <a:tailEnd/>
          </a:ln>
          <a:effectLst/>
        </p:spPr>
        <p:txBody>
          <a:bodyPr>
            <a:spAutoFit/>
          </a:bodyPr>
          <a:lstStyle/>
          <a:p>
            <a:r>
              <a:rPr lang="en-GB" sz="2400" b="1" dirty="0">
                <a:solidFill>
                  <a:srgbClr val="002060"/>
                </a:solidFill>
                <a:latin typeface="Corbel" panose="020B0503020204020204" pitchFamily="34" charset="0"/>
              </a:rPr>
              <a:t>FUNDAMENTAL </a:t>
            </a:r>
            <a:r>
              <a:rPr lang="en-GB" sz="2400" b="1" i="1" dirty="0">
                <a:solidFill>
                  <a:srgbClr val="002060"/>
                </a:solidFill>
                <a:latin typeface="Corbel" panose="020B0503020204020204" pitchFamily="34" charset="0"/>
              </a:rPr>
              <a:t>l = </a:t>
            </a:r>
            <a:r>
              <a:rPr lang="el-GR" sz="2400" b="1" i="1" dirty="0">
                <a:solidFill>
                  <a:srgbClr val="002060"/>
                </a:solidFill>
                <a:latin typeface="Corbel" panose="020B0503020204020204" pitchFamily="34" charset="0"/>
                <a:cs typeface="Arial" charset="0"/>
              </a:rPr>
              <a:t>λ</a:t>
            </a:r>
            <a:r>
              <a:rPr lang="en-GB" sz="2400" b="1" i="1" dirty="0">
                <a:solidFill>
                  <a:srgbClr val="002060"/>
                </a:solidFill>
                <a:latin typeface="Corbel" panose="020B0503020204020204" pitchFamily="34" charset="0"/>
                <a:cs typeface="Arial" charset="0"/>
              </a:rPr>
              <a:t>/4</a:t>
            </a:r>
          </a:p>
          <a:p>
            <a:r>
              <a:rPr lang="en-GB" sz="2400" b="1" i="1" dirty="0">
                <a:solidFill>
                  <a:srgbClr val="002060"/>
                </a:solidFill>
                <a:latin typeface="Corbel" panose="020B0503020204020204" pitchFamily="34" charset="0"/>
                <a:cs typeface="Arial" charset="0"/>
              </a:rPr>
              <a:t>1</a:t>
            </a:r>
            <a:r>
              <a:rPr lang="en-GB" sz="2400" b="1" i="1" baseline="30000" dirty="0">
                <a:solidFill>
                  <a:srgbClr val="002060"/>
                </a:solidFill>
                <a:latin typeface="Corbel" panose="020B0503020204020204" pitchFamily="34" charset="0"/>
                <a:cs typeface="Arial" charset="0"/>
              </a:rPr>
              <a:t>st</a:t>
            </a:r>
            <a:r>
              <a:rPr lang="en-GB" sz="2400" b="1" i="1" dirty="0">
                <a:solidFill>
                  <a:srgbClr val="002060"/>
                </a:solidFill>
                <a:latin typeface="Corbel" panose="020B0503020204020204" pitchFamily="34" charset="0"/>
                <a:cs typeface="Arial" charset="0"/>
              </a:rPr>
              <a:t> harmonic</a:t>
            </a:r>
            <a:endParaRPr lang="el-GR" sz="2400" b="1" dirty="0">
              <a:solidFill>
                <a:srgbClr val="002060"/>
              </a:solidFill>
              <a:latin typeface="Corbel" panose="020B0503020204020204" pitchFamily="34" charset="0"/>
              <a:cs typeface="Arial" charset="0"/>
            </a:endParaRPr>
          </a:p>
        </p:txBody>
      </p:sp>
      <p:sp>
        <p:nvSpPr>
          <p:cNvPr id="6152" name="Text Box 8"/>
          <p:cNvSpPr txBox="1">
            <a:spLocks noChangeArrowheads="1"/>
          </p:cNvSpPr>
          <p:nvPr/>
        </p:nvSpPr>
        <p:spPr bwMode="auto">
          <a:xfrm>
            <a:off x="5003800" y="2165955"/>
            <a:ext cx="3384550" cy="830997"/>
          </a:xfrm>
          <a:prstGeom prst="rect">
            <a:avLst/>
          </a:prstGeom>
          <a:solidFill>
            <a:schemeClr val="tx1">
              <a:alpha val="60000"/>
            </a:schemeClr>
          </a:solidFill>
          <a:ln w="9525">
            <a:noFill/>
            <a:miter lim="800000"/>
            <a:headEnd/>
            <a:tailEnd/>
          </a:ln>
          <a:effectLst/>
        </p:spPr>
        <p:txBody>
          <a:bodyPr>
            <a:spAutoFit/>
          </a:bodyPr>
          <a:lstStyle/>
          <a:p>
            <a:r>
              <a:rPr lang="en-GB" sz="2400" b="1" dirty="0">
                <a:solidFill>
                  <a:srgbClr val="002060"/>
                </a:solidFill>
                <a:latin typeface="Corbel" panose="020B0503020204020204" pitchFamily="34" charset="0"/>
              </a:rPr>
              <a:t>1</a:t>
            </a:r>
            <a:r>
              <a:rPr lang="en-GB" sz="2400" b="1" baseline="30000" dirty="0">
                <a:solidFill>
                  <a:srgbClr val="002060"/>
                </a:solidFill>
                <a:latin typeface="Corbel" panose="020B0503020204020204" pitchFamily="34" charset="0"/>
              </a:rPr>
              <a:t>st</a:t>
            </a:r>
            <a:r>
              <a:rPr lang="en-GB" sz="2400" b="1" dirty="0">
                <a:solidFill>
                  <a:srgbClr val="002060"/>
                </a:solidFill>
                <a:latin typeface="Corbel" panose="020B0503020204020204" pitchFamily="34" charset="0"/>
              </a:rPr>
              <a:t> overtone </a:t>
            </a:r>
            <a:r>
              <a:rPr lang="en-GB" sz="2400" b="1" i="1" dirty="0">
                <a:solidFill>
                  <a:srgbClr val="002060"/>
                </a:solidFill>
                <a:latin typeface="Corbel" panose="020B0503020204020204" pitchFamily="34" charset="0"/>
              </a:rPr>
              <a:t>l = 3</a:t>
            </a:r>
            <a:r>
              <a:rPr lang="el-GR" sz="2400" b="1" i="1" dirty="0">
                <a:solidFill>
                  <a:srgbClr val="002060"/>
                </a:solidFill>
                <a:latin typeface="Corbel" panose="020B0503020204020204" pitchFamily="34" charset="0"/>
                <a:cs typeface="Arial" charset="0"/>
              </a:rPr>
              <a:t>λ</a:t>
            </a:r>
            <a:r>
              <a:rPr lang="en-GB" sz="2400" b="1" i="1" dirty="0">
                <a:solidFill>
                  <a:srgbClr val="002060"/>
                </a:solidFill>
                <a:latin typeface="Corbel" panose="020B0503020204020204" pitchFamily="34" charset="0"/>
                <a:cs typeface="Arial" charset="0"/>
              </a:rPr>
              <a:t>/4</a:t>
            </a:r>
          </a:p>
          <a:p>
            <a:r>
              <a:rPr lang="en-GB" sz="2400" b="1" i="1" dirty="0">
                <a:solidFill>
                  <a:srgbClr val="002060"/>
                </a:solidFill>
                <a:latin typeface="Corbel" panose="020B0503020204020204" pitchFamily="34" charset="0"/>
                <a:cs typeface="Arial" charset="0"/>
              </a:rPr>
              <a:t>3rd harmonic</a:t>
            </a:r>
            <a:endParaRPr lang="el-GR" sz="2400" b="1" dirty="0">
              <a:solidFill>
                <a:srgbClr val="002060"/>
              </a:solidFill>
              <a:latin typeface="Corbel" panose="020B0503020204020204" pitchFamily="34" charset="0"/>
              <a:cs typeface="Arial" charset="0"/>
            </a:endParaRPr>
          </a:p>
        </p:txBody>
      </p:sp>
      <p:sp>
        <p:nvSpPr>
          <p:cNvPr id="6153" name="Text Box 9"/>
          <p:cNvSpPr txBox="1">
            <a:spLocks noChangeArrowheads="1"/>
          </p:cNvSpPr>
          <p:nvPr/>
        </p:nvSpPr>
        <p:spPr bwMode="auto">
          <a:xfrm>
            <a:off x="5004048" y="3356992"/>
            <a:ext cx="3384550" cy="830997"/>
          </a:xfrm>
          <a:prstGeom prst="rect">
            <a:avLst/>
          </a:prstGeom>
          <a:solidFill>
            <a:schemeClr val="tx1">
              <a:alpha val="60000"/>
            </a:schemeClr>
          </a:solidFill>
          <a:ln w="9525">
            <a:noFill/>
            <a:miter lim="800000"/>
            <a:headEnd/>
            <a:tailEnd/>
          </a:ln>
          <a:effectLst/>
        </p:spPr>
        <p:txBody>
          <a:bodyPr>
            <a:spAutoFit/>
          </a:bodyPr>
          <a:lstStyle/>
          <a:p>
            <a:r>
              <a:rPr lang="en-GB" sz="2400" b="1" dirty="0">
                <a:solidFill>
                  <a:srgbClr val="002060"/>
                </a:solidFill>
                <a:latin typeface="Corbel" panose="020B0503020204020204" pitchFamily="34" charset="0"/>
              </a:rPr>
              <a:t>2</a:t>
            </a:r>
            <a:r>
              <a:rPr lang="en-GB" sz="2400" b="1" baseline="30000" dirty="0">
                <a:solidFill>
                  <a:srgbClr val="002060"/>
                </a:solidFill>
                <a:latin typeface="Corbel" panose="020B0503020204020204" pitchFamily="34" charset="0"/>
              </a:rPr>
              <a:t>nd</a:t>
            </a:r>
            <a:r>
              <a:rPr lang="en-GB" sz="2400" b="1" dirty="0">
                <a:solidFill>
                  <a:srgbClr val="002060"/>
                </a:solidFill>
                <a:latin typeface="Corbel" panose="020B0503020204020204" pitchFamily="34" charset="0"/>
              </a:rPr>
              <a:t> overtone </a:t>
            </a:r>
            <a:r>
              <a:rPr lang="en-GB" sz="2400" b="1" i="1" dirty="0">
                <a:solidFill>
                  <a:srgbClr val="002060"/>
                </a:solidFill>
                <a:latin typeface="Corbel" panose="020B0503020204020204" pitchFamily="34" charset="0"/>
              </a:rPr>
              <a:t>l = 5</a:t>
            </a:r>
            <a:r>
              <a:rPr lang="el-GR" sz="2400" b="1" i="1" dirty="0">
                <a:solidFill>
                  <a:srgbClr val="002060"/>
                </a:solidFill>
                <a:latin typeface="Corbel" panose="020B0503020204020204" pitchFamily="34" charset="0"/>
                <a:cs typeface="Arial" charset="0"/>
              </a:rPr>
              <a:t>λ</a:t>
            </a:r>
            <a:r>
              <a:rPr lang="en-GB" sz="2400" b="1" i="1" dirty="0">
                <a:solidFill>
                  <a:srgbClr val="002060"/>
                </a:solidFill>
                <a:latin typeface="Corbel" panose="020B0503020204020204" pitchFamily="34" charset="0"/>
                <a:cs typeface="Arial" charset="0"/>
              </a:rPr>
              <a:t>/4</a:t>
            </a:r>
          </a:p>
          <a:p>
            <a:r>
              <a:rPr lang="en-GB" sz="2400" b="1" i="1" dirty="0">
                <a:solidFill>
                  <a:srgbClr val="002060"/>
                </a:solidFill>
                <a:latin typeface="Corbel" panose="020B0503020204020204" pitchFamily="34" charset="0"/>
                <a:cs typeface="Arial" charset="0"/>
              </a:rPr>
              <a:t>5th harmonic</a:t>
            </a:r>
            <a:endParaRPr lang="el-GR" sz="2400" b="1" dirty="0">
              <a:solidFill>
                <a:srgbClr val="002060"/>
              </a:solidFill>
              <a:latin typeface="Corbel" panose="020B0503020204020204" pitchFamily="34" charset="0"/>
              <a:cs typeface="Arial" charset="0"/>
            </a:endParaRPr>
          </a:p>
        </p:txBody>
      </p:sp>
      <p:sp>
        <p:nvSpPr>
          <p:cNvPr id="14" name="TextBox 13"/>
          <p:cNvSpPr txBox="1"/>
          <p:nvPr/>
        </p:nvSpPr>
        <p:spPr>
          <a:xfrm>
            <a:off x="4788024" y="4477634"/>
            <a:ext cx="2576346" cy="954107"/>
          </a:xfrm>
          <a:prstGeom prst="rect">
            <a:avLst/>
          </a:prstGeom>
          <a:solidFill>
            <a:schemeClr val="accent2">
              <a:alpha val="60000"/>
            </a:schemeClr>
          </a:solidFill>
        </p:spPr>
        <p:txBody>
          <a:bodyPr wrap="none" rtlCol="0">
            <a:spAutoFit/>
          </a:bodyPr>
          <a:lstStyle/>
          <a:p>
            <a:r>
              <a:rPr lang="en-AU" sz="2800" b="1" dirty="0">
                <a:solidFill>
                  <a:srgbClr val="002060"/>
                </a:solidFill>
                <a:latin typeface="Corbel" panose="020B0503020204020204" pitchFamily="34" charset="0"/>
              </a:rPr>
              <a:t>f = </a:t>
            </a:r>
            <a:r>
              <a:rPr lang="en-AU" sz="2800" b="1" u="sng" dirty="0">
                <a:solidFill>
                  <a:srgbClr val="002060"/>
                </a:solidFill>
                <a:latin typeface="Corbel" panose="020B0503020204020204" pitchFamily="34" charset="0"/>
              </a:rPr>
              <a:t>  (2n – 1)v  </a:t>
            </a:r>
            <a:r>
              <a:rPr lang="en-AU" sz="2800" b="1" dirty="0">
                <a:solidFill>
                  <a:srgbClr val="002060"/>
                </a:solidFill>
                <a:latin typeface="Corbel" panose="020B0503020204020204" pitchFamily="34" charset="0"/>
              </a:rPr>
              <a:t>     </a:t>
            </a:r>
            <a:endParaRPr lang="en-AU" sz="2800" b="1" u="sng" dirty="0">
              <a:solidFill>
                <a:srgbClr val="002060"/>
              </a:solidFill>
              <a:latin typeface="Corbel" panose="020B0503020204020204" pitchFamily="34" charset="0"/>
            </a:endParaRPr>
          </a:p>
          <a:p>
            <a:r>
              <a:rPr lang="en-AU" sz="2800" b="1" dirty="0">
                <a:solidFill>
                  <a:srgbClr val="002060"/>
                </a:solidFill>
                <a:latin typeface="Corbel" panose="020B0503020204020204" pitchFamily="34" charset="0"/>
              </a:rPr>
              <a:t>              4L       </a:t>
            </a:r>
          </a:p>
        </p:txBody>
      </p:sp>
      <p:sp>
        <p:nvSpPr>
          <p:cNvPr id="10" name="TextBox 9"/>
          <p:cNvSpPr txBox="1"/>
          <p:nvPr/>
        </p:nvSpPr>
        <p:spPr>
          <a:xfrm>
            <a:off x="142844" y="5715"/>
            <a:ext cx="8924815" cy="830997"/>
          </a:xfrm>
          <a:prstGeom prst="rect">
            <a:avLst/>
          </a:prstGeom>
          <a:noFill/>
        </p:spPr>
        <p:txBody>
          <a:bodyPr wrap="none" rtlCol="0">
            <a:spAutoFit/>
          </a:bodyPr>
          <a:lstStyle/>
          <a:p>
            <a:r>
              <a:rPr lang="en-AU" sz="4800" b="1" dirty="0">
                <a:solidFill>
                  <a:schemeClr val="tx2"/>
                </a:solidFill>
                <a:latin typeface="Corbel" panose="020B0503020204020204" pitchFamily="34" charset="0"/>
              </a:rPr>
              <a:t>Stationary Waves in Closed Pipes</a:t>
            </a:r>
          </a:p>
        </p:txBody>
      </p:sp>
    </p:spTree>
    <p:extLst>
      <p:ext uri="{BB962C8B-B14F-4D97-AF65-F5344CB8AC3E}">
        <p14:creationId xmlns:p14="http://schemas.microsoft.com/office/powerpoint/2010/main" val="50825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151"/>
                                        </p:tgtEl>
                                        <p:attrNameLst>
                                          <p:attrName>style.visibility</p:attrName>
                                        </p:attrNameLst>
                                      </p:cBhvr>
                                      <p:to>
                                        <p:strVal val="visible"/>
                                      </p:to>
                                    </p:set>
                                    <p:animEffect transition="in" filter="box(out)">
                                      <p:cBhvr>
                                        <p:cTn id="7" dur="500"/>
                                        <p:tgtEl>
                                          <p:spTgt spid="61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152"/>
                                        </p:tgtEl>
                                        <p:attrNameLst>
                                          <p:attrName>style.visibility</p:attrName>
                                        </p:attrNameLst>
                                      </p:cBhvr>
                                      <p:to>
                                        <p:strVal val="visible"/>
                                      </p:to>
                                    </p:set>
                                    <p:animEffect transition="in" filter="box(out)">
                                      <p:cBhvr>
                                        <p:cTn id="12" dur="500"/>
                                        <p:tgtEl>
                                          <p:spTgt spid="61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6153"/>
                                        </p:tgtEl>
                                        <p:attrNameLst>
                                          <p:attrName>style.visibility</p:attrName>
                                        </p:attrNameLst>
                                      </p:cBhvr>
                                      <p:to>
                                        <p:strVal val="visible"/>
                                      </p:to>
                                    </p:set>
                                    <p:animEffect transition="in" filter="box(out)">
                                      <p:cBhvr>
                                        <p:cTn id="17"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animBg="1"/>
      <p:bldP spid="6152" grpId="0" animBg="1"/>
      <p:bldP spid="61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800" b="1" dirty="0">
                <a:latin typeface="Corbel" panose="020B0503020204020204" pitchFamily="34" charset="0"/>
              </a:rPr>
              <a:t>Amplitude, Frequency, Period, Speed and Wavelength</a:t>
            </a:r>
            <a:endParaRPr lang="en-AU" sz="4800" dirty="0">
              <a:latin typeface="Corbel" panose="020B0503020204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4196796"/>
            <a:ext cx="6336704" cy="2328548"/>
          </a:xfrm>
          <a:prstGeom prst="rect">
            <a:avLst/>
          </a:prstGeom>
          <a:solidFill>
            <a:schemeClr val="tx1"/>
          </a:solid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84785"/>
            <a:ext cx="6336704" cy="2328548"/>
          </a:xfrm>
          <a:prstGeom prst="rect">
            <a:avLst/>
          </a:prstGeom>
          <a:solidFill>
            <a:schemeClr val="tx1"/>
          </a:solidFill>
        </p:spPr>
      </p:pic>
      <mc:AlternateContent xmlns:mc="http://schemas.openxmlformats.org/markup-compatibility/2006" xmlns:a14="http://schemas.microsoft.com/office/drawing/2010/main">
        <mc:Choice Requires="a14">
          <p:sp>
            <p:nvSpPr>
              <p:cNvPr id="6" name="TextBox 5"/>
              <p:cNvSpPr txBox="1"/>
              <p:nvPr/>
            </p:nvSpPr>
            <p:spPr>
              <a:xfrm>
                <a:off x="6611003" y="1484784"/>
                <a:ext cx="1186543" cy="2249462"/>
              </a:xfrm>
              <a:prstGeom prst="rect">
                <a:avLst/>
              </a:prstGeom>
              <a:solidFill>
                <a:schemeClr val="tx1">
                  <a:alpha val="60000"/>
                </a:schemeClr>
              </a:solidFill>
            </p:spPr>
            <p:txBody>
              <a:bodyPr wrap="none" rtlCol="0">
                <a:spAutoFit/>
              </a:bodyPr>
              <a:lstStyle/>
              <a:p>
                <a:pPr>
                  <a:spcAft>
                    <a:spcPts val="3000"/>
                  </a:spcAft>
                </a:pPr>
                <a:r>
                  <a:rPr lang="en-AU" sz="4000" b="1" dirty="0">
                    <a:solidFill>
                      <a:srgbClr val="002060"/>
                    </a:solidFill>
                    <a:latin typeface="Corbel" panose="020B0503020204020204" pitchFamily="34" charset="0"/>
                  </a:rPr>
                  <a:t>f = </a:t>
                </a:r>
                <a14:m>
                  <m:oMath xmlns:m="http://schemas.openxmlformats.org/officeDocument/2006/math">
                    <m:f>
                      <m:fPr>
                        <m:ctrlPr>
                          <a:rPr lang="en-AU" sz="4000" b="1" i="1" smtClean="0">
                            <a:solidFill>
                              <a:srgbClr val="002060"/>
                            </a:solidFill>
                            <a:latin typeface="Cambria Math" panose="02040503050406030204" pitchFamily="18" charset="0"/>
                          </a:rPr>
                        </m:ctrlPr>
                      </m:fPr>
                      <m:num>
                        <m:r>
                          <a:rPr lang="en-AU" sz="4000" b="1" i="0" smtClean="0">
                            <a:solidFill>
                              <a:srgbClr val="002060"/>
                            </a:solidFill>
                            <a:latin typeface="Cambria Math" panose="02040503050406030204" pitchFamily="18" charset="0"/>
                          </a:rPr>
                          <m:t>𝟏</m:t>
                        </m:r>
                      </m:num>
                      <m:den>
                        <m:r>
                          <a:rPr lang="en-AU" sz="4000" b="1" i="0" smtClean="0">
                            <a:solidFill>
                              <a:srgbClr val="002060"/>
                            </a:solidFill>
                            <a:latin typeface="Cambria Math" panose="02040503050406030204" pitchFamily="18" charset="0"/>
                          </a:rPr>
                          <m:t>𝐓</m:t>
                        </m:r>
                      </m:den>
                    </m:f>
                  </m:oMath>
                </a14:m>
                <a:r>
                  <a:rPr lang="en-AU" sz="4000" b="1" dirty="0">
                    <a:solidFill>
                      <a:srgbClr val="002060"/>
                    </a:solidFill>
                    <a:latin typeface="Corbel" panose="020B0503020204020204" pitchFamily="34" charset="0"/>
                  </a:rPr>
                  <a:t> </a:t>
                </a:r>
              </a:p>
              <a:p>
                <a:r>
                  <a:rPr lang="en-AU" sz="4000" b="1" dirty="0">
                    <a:solidFill>
                      <a:srgbClr val="002060"/>
                    </a:solidFill>
                    <a:latin typeface="Corbel" panose="020B0503020204020204" pitchFamily="34" charset="0"/>
                  </a:rPr>
                  <a:t>T = </a:t>
                </a:r>
                <a14:m>
                  <m:oMath xmlns:m="http://schemas.openxmlformats.org/officeDocument/2006/math">
                    <m:f>
                      <m:fPr>
                        <m:ctrlPr>
                          <a:rPr lang="en-AU" sz="4000" b="1" i="1">
                            <a:solidFill>
                              <a:srgbClr val="002060"/>
                            </a:solidFill>
                            <a:latin typeface="Cambria Math" panose="02040503050406030204" pitchFamily="18" charset="0"/>
                          </a:rPr>
                        </m:ctrlPr>
                      </m:fPr>
                      <m:num>
                        <m:r>
                          <a:rPr lang="en-AU" sz="4000" b="1" i="0">
                            <a:solidFill>
                              <a:srgbClr val="002060"/>
                            </a:solidFill>
                            <a:latin typeface="Cambria Math" panose="02040503050406030204" pitchFamily="18" charset="0"/>
                          </a:rPr>
                          <m:t>𝟏</m:t>
                        </m:r>
                      </m:num>
                      <m:den>
                        <m:r>
                          <a:rPr lang="en-AU" sz="4000" b="1" i="0" smtClean="0">
                            <a:solidFill>
                              <a:srgbClr val="002060"/>
                            </a:solidFill>
                            <a:latin typeface="Cambria Math" panose="02040503050406030204" pitchFamily="18" charset="0"/>
                          </a:rPr>
                          <m:t>𝐟</m:t>
                        </m:r>
                      </m:den>
                    </m:f>
                  </m:oMath>
                </a14:m>
                <a:endParaRPr lang="en-AU" sz="4000" b="1" dirty="0">
                  <a:solidFill>
                    <a:srgbClr val="002060"/>
                  </a:solidFill>
                  <a:latin typeface="Corbel" panose="020B0503020204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611003" y="1484784"/>
                <a:ext cx="1186543" cy="2249462"/>
              </a:xfrm>
              <a:prstGeom prst="rect">
                <a:avLst/>
              </a:prstGeom>
              <a:blipFill rotWithShape="0">
                <a:blip r:embed="rId4"/>
                <a:stretch>
                  <a:fillRect l="-17949" b="-5420"/>
                </a:stretch>
              </a:blipFill>
            </p:spPr>
            <p:txBody>
              <a:bodyPr/>
              <a:lstStyle/>
              <a:p>
                <a:r>
                  <a:rPr lang="en-AU">
                    <a:noFill/>
                  </a:rPr>
                  <a:t> </a:t>
                </a:r>
              </a:p>
            </p:txBody>
          </p:sp>
        </mc:Fallback>
      </mc:AlternateContent>
    </p:spTree>
    <p:extLst>
      <p:ext uri="{BB962C8B-B14F-4D97-AF65-F5344CB8AC3E}">
        <p14:creationId xmlns:p14="http://schemas.microsoft.com/office/powerpoint/2010/main" val="18504343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10.6a</a:t>
            </a:r>
          </a:p>
        </p:txBody>
      </p:sp>
      <p:sp>
        <p:nvSpPr>
          <p:cNvPr id="3" name="Content Placeholder 2"/>
          <p:cNvSpPr>
            <a:spLocks noGrp="1"/>
          </p:cNvSpPr>
          <p:nvPr>
            <p:ph sz="quarter" idx="1"/>
          </p:nvPr>
        </p:nvSpPr>
        <p:spPr>
          <a:xfrm>
            <a:off x="179512" y="1340768"/>
            <a:ext cx="8784976" cy="5400600"/>
          </a:xfrm>
          <a:solidFill>
            <a:schemeClr val="tx1">
              <a:alpha val="60000"/>
            </a:schemeClr>
          </a:solidFill>
        </p:spPr>
        <p:txBody>
          <a:bodyPr>
            <a:noAutofit/>
          </a:bodyPr>
          <a:lstStyle/>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A hearing test speaker emits </a:t>
            </a:r>
          </a:p>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only one frequency at a time. </a:t>
            </a:r>
          </a:p>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The output level is gradually </a:t>
            </a:r>
          </a:p>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altered and a listener notes at </a:t>
            </a:r>
          </a:p>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what sound level he can hear </a:t>
            </a:r>
          </a:p>
          <a:p>
            <a:pPr marL="0" lvl="0" indent="0" eaLnBrk="0" fontAlgn="base" hangingPunct="0">
              <a:spcBef>
                <a:spcPct val="0"/>
              </a:spcBef>
              <a:spcAft>
                <a:spcPct val="0"/>
              </a:spcAft>
              <a:buClrTx/>
              <a:buSzTx/>
              <a:buNone/>
            </a:pPr>
            <a:r>
              <a:rPr lang="en-AU" dirty="0">
                <a:solidFill>
                  <a:srgbClr val="002060"/>
                </a:solidFill>
                <a:latin typeface="Corbel" panose="020B0503020204020204" pitchFamily="34" charset="0"/>
                <a:ea typeface="Times New Roman" pitchFamily="18" charset="0"/>
                <a:cs typeface="Arial" pitchFamily="34" charset="0"/>
              </a:rPr>
              <a:t>the sound. The test is repeated for a range of frequencies and the results are plotted.</a:t>
            </a:r>
            <a:endParaRPr lang="en-AU" dirty="0">
              <a:solidFill>
                <a:srgbClr val="002060"/>
              </a:solidFill>
              <a:latin typeface="Corbel" panose="020B0503020204020204" pitchFamily="34" charset="0"/>
            </a:endParaRPr>
          </a:p>
          <a:p>
            <a:pPr marL="514350" lvl="0" indent="-514350" eaLnBrk="0" fontAlgn="base" hangingPunct="0">
              <a:spcBef>
                <a:spcPct val="0"/>
              </a:spcBef>
              <a:spcAft>
                <a:spcPct val="0"/>
              </a:spcAft>
              <a:buClr>
                <a:srgbClr val="7030A0"/>
              </a:buClr>
              <a:buFont typeface="+mj-lt"/>
              <a:buAutoNum type="alphaLcParenR"/>
            </a:pPr>
            <a:r>
              <a:rPr lang="en-US" dirty="0">
                <a:solidFill>
                  <a:srgbClr val="002060"/>
                </a:solidFill>
                <a:latin typeface="Corbel" panose="020B0503020204020204" pitchFamily="34" charset="0"/>
                <a:ea typeface="Times New Roman" pitchFamily="18" charset="0"/>
                <a:cs typeface="Times New Roman" pitchFamily="18" charset="0"/>
              </a:rPr>
              <a:t>What sound level at 50 Hz gives the same perceived loudness as a level of 20 dB at 500 Hz? </a:t>
            </a:r>
            <a:endParaRPr lang="en-AU" dirty="0">
              <a:solidFill>
                <a:srgbClr val="002060"/>
              </a:solidFill>
              <a:latin typeface="Corbel" panose="020B0503020204020204" pitchFamily="34" charset="0"/>
              <a:cs typeface="Arial" pitchFamily="34" charset="0"/>
            </a:endParaRPr>
          </a:p>
          <a:p>
            <a:pPr marL="514350" lvl="0" indent="-514350" eaLnBrk="0" fontAlgn="base" hangingPunct="0">
              <a:spcBef>
                <a:spcPct val="0"/>
              </a:spcBef>
              <a:spcAft>
                <a:spcPct val="0"/>
              </a:spcAft>
              <a:buClr>
                <a:srgbClr val="7030A0"/>
              </a:buClr>
              <a:buFont typeface="+mj-lt"/>
              <a:buAutoNum type="alphaLcParenR"/>
            </a:pPr>
            <a:r>
              <a:rPr lang="en-AU" dirty="0">
                <a:solidFill>
                  <a:srgbClr val="002060"/>
                </a:solidFill>
                <a:latin typeface="Corbel" panose="020B0503020204020204" pitchFamily="34" charset="0"/>
                <a:ea typeface="Times New Roman" pitchFamily="18" charset="0"/>
                <a:cs typeface="Arial" pitchFamily="34" charset="0"/>
              </a:rPr>
              <a:t>If the sound level produced by the loudspeaker was held at a constant 40 dB while the frequency was varied, what range of frequencies would be heard?</a:t>
            </a:r>
            <a:endParaRPr lang="en-AU" dirty="0">
              <a:solidFill>
                <a:srgbClr val="002060"/>
              </a:solidFill>
              <a:latin typeface="Corbel" panose="020B0503020204020204" pitchFamily="34" charset="0"/>
              <a:cs typeface="Arial"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720" y="-99392"/>
            <a:ext cx="4498280" cy="3680411"/>
          </a:xfrm>
          <a:prstGeom prst="rect">
            <a:avLst/>
          </a:prstGeom>
        </p:spPr>
      </p:pic>
    </p:spTree>
    <p:extLst>
      <p:ext uri="{BB962C8B-B14F-4D97-AF65-F5344CB8AC3E}">
        <p14:creationId xmlns:p14="http://schemas.microsoft.com/office/powerpoint/2010/main" val="2550520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10.6b</a:t>
            </a:r>
          </a:p>
        </p:txBody>
      </p:sp>
      <p:sp>
        <p:nvSpPr>
          <p:cNvPr id="3" name="Content Placeholder 2"/>
          <p:cNvSpPr>
            <a:spLocks noGrp="1"/>
          </p:cNvSpPr>
          <p:nvPr>
            <p:ph sz="quarter" idx="1"/>
          </p:nvPr>
        </p:nvSpPr>
        <p:spPr>
          <a:xfrm>
            <a:off x="179512" y="1340768"/>
            <a:ext cx="8712968" cy="5256584"/>
          </a:xfrm>
          <a:solidFill>
            <a:schemeClr val="tx1">
              <a:alpha val="60000"/>
            </a:schemeClr>
          </a:solidFill>
        </p:spPr>
        <p:txBody>
          <a:bodyPr>
            <a:normAutofit/>
          </a:bodyPr>
          <a:lstStyle/>
          <a:p>
            <a:pPr marL="0" indent="0">
              <a:buClr>
                <a:srgbClr val="7030A0"/>
              </a:buClr>
              <a:buNone/>
            </a:pPr>
            <a:r>
              <a:rPr lang="en-AU" dirty="0">
                <a:solidFill>
                  <a:srgbClr val="002060"/>
                </a:solidFill>
                <a:latin typeface="Corbel" panose="020B0503020204020204" pitchFamily="34" charset="0"/>
              </a:rPr>
              <a:t>An organ pipe produces sound at 250 Hz, 500 Hz </a:t>
            </a:r>
            <a:r>
              <a:rPr lang="en-AU" dirty="0" err="1">
                <a:solidFill>
                  <a:srgbClr val="002060"/>
                </a:solidFill>
                <a:latin typeface="Corbel" panose="020B0503020204020204" pitchFamily="34" charset="0"/>
              </a:rPr>
              <a:t>amd</a:t>
            </a:r>
            <a:r>
              <a:rPr lang="en-AU" dirty="0">
                <a:solidFill>
                  <a:srgbClr val="002060"/>
                </a:solidFill>
                <a:latin typeface="Corbel" panose="020B0503020204020204" pitchFamily="34" charset="0"/>
              </a:rPr>
              <a:t> 1000 Hz. Assuming the speed of sound is 330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determine;</a:t>
            </a:r>
          </a:p>
          <a:p>
            <a:pPr marL="514350" indent="-514350">
              <a:buClr>
                <a:srgbClr val="7030A0"/>
              </a:buClr>
              <a:buAutoNum type="alphaLcParenR"/>
            </a:pPr>
            <a:r>
              <a:rPr lang="en-AU" dirty="0">
                <a:solidFill>
                  <a:srgbClr val="002060"/>
                </a:solidFill>
                <a:latin typeface="Corbel" panose="020B0503020204020204" pitchFamily="34" charset="0"/>
              </a:rPr>
              <a:t>If it is an open or closed pipe</a:t>
            </a:r>
          </a:p>
          <a:p>
            <a:pPr marL="0" indent="0">
              <a:buClr>
                <a:srgbClr val="7030A0"/>
              </a:buClr>
              <a:buNone/>
              <a:tabLst>
                <a:tab pos="541338" algn="l"/>
              </a:tabLst>
            </a:pPr>
            <a:r>
              <a:rPr lang="en-AU" dirty="0">
                <a:solidFill>
                  <a:srgbClr val="002060"/>
                </a:solidFill>
                <a:latin typeface="Corbel" panose="020B0503020204020204" pitchFamily="34" charset="0"/>
              </a:rPr>
              <a:t>	</a:t>
            </a:r>
          </a:p>
          <a:p>
            <a:pPr marL="514350" indent="-514350">
              <a:buClr>
                <a:srgbClr val="7030A0"/>
              </a:buClr>
              <a:buFont typeface="+mj-lt"/>
              <a:buAutoNum type="alphaLcParenR" startAt="2"/>
              <a:tabLst>
                <a:tab pos="541338" algn="l"/>
              </a:tabLst>
            </a:pPr>
            <a:endParaRPr lang="en-AU" dirty="0">
              <a:solidFill>
                <a:srgbClr val="002060"/>
              </a:solidFill>
              <a:latin typeface="Corbel" panose="020B0503020204020204" pitchFamily="34" charset="0"/>
            </a:endParaRPr>
          </a:p>
          <a:p>
            <a:pPr marL="514350" indent="-514350">
              <a:buClr>
                <a:srgbClr val="7030A0"/>
              </a:buClr>
              <a:buFont typeface="+mj-lt"/>
              <a:buAutoNum type="alphaLcParenR" startAt="2"/>
              <a:tabLst>
                <a:tab pos="541338" algn="l"/>
              </a:tabLst>
            </a:pPr>
            <a:endParaRPr lang="en-AU" dirty="0">
              <a:solidFill>
                <a:srgbClr val="002060"/>
              </a:solidFill>
              <a:latin typeface="Corbel" panose="020B0503020204020204" pitchFamily="34" charset="0"/>
            </a:endParaRPr>
          </a:p>
          <a:p>
            <a:pPr marL="514350" indent="-514350">
              <a:buClr>
                <a:srgbClr val="7030A0"/>
              </a:buClr>
              <a:buFont typeface="+mj-lt"/>
              <a:buAutoNum type="alphaLcParenR" startAt="2"/>
              <a:tabLst>
                <a:tab pos="541338" algn="l"/>
              </a:tabLst>
            </a:pPr>
            <a:endParaRPr lang="en-AU" dirty="0">
              <a:solidFill>
                <a:srgbClr val="002060"/>
              </a:solidFill>
              <a:latin typeface="Corbel" panose="020B0503020204020204" pitchFamily="34" charset="0"/>
            </a:endParaRPr>
          </a:p>
          <a:p>
            <a:pPr marL="514350" indent="-514350">
              <a:buClr>
                <a:srgbClr val="7030A0"/>
              </a:buClr>
              <a:buFont typeface="+mj-lt"/>
              <a:buAutoNum type="alphaLcParenR" startAt="2"/>
              <a:tabLst>
                <a:tab pos="541338" algn="l"/>
              </a:tabLst>
            </a:pPr>
            <a:r>
              <a:rPr lang="en-AU" dirty="0">
                <a:solidFill>
                  <a:srgbClr val="002060"/>
                </a:solidFill>
                <a:latin typeface="Corbel" panose="020B0503020204020204" pitchFamily="34" charset="0"/>
              </a:rPr>
              <a:t>The length of the pipe</a:t>
            </a:r>
          </a:p>
          <a:p>
            <a:pPr marL="0" indent="0">
              <a:buClr>
                <a:srgbClr val="7030A0"/>
              </a:buClr>
              <a:buNone/>
              <a:tabLst>
                <a:tab pos="541338" algn="l"/>
              </a:tabLst>
            </a:pPr>
            <a:r>
              <a:rPr lang="en-AU" b="1" dirty="0">
                <a:solidFill>
                  <a:srgbClr val="002060"/>
                </a:solidFill>
                <a:latin typeface="Corbel" panose="020B0503020204020204" pitchFamily="34" charset="0"/>
              </a:rPr>
              <a:t>	</a:t>
            </a:r>
            <a:endParaRPr lang="en-AU" dirty="0">
              <a:solidFill>
                <a:srgbClr val="002060"/>
              </a:solidFill>
              <a:latin typeface="Corbel" panose="020B0503020204020204" pitchFamily="34" charset="0"/>
            </a:endParaRPr>
          </a:p>
        </p:txBody>
      </p:sp>
    </p:spTree>
    <p:extLst>
      <p:ext uri="{BB962C8B-B14F-4D97-AF65-F5344CB8AC3E}">
        <p14:creationId xmlns:p14="http://schemas.microsoft.com/office/powerpoint/2010/main" val="12233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10.6c</a:t>
            </a:r>
          </a:p>
        </p:txBody>
      </p:sp>
      <p:sp>
        <p:nvSpPr>
          <p:cNvPr id="3" name="Content Placeholder 2"/>
          <p:cNvSpPr>
            <a:spLocks noGrp="1"/>
          </p:cNvSpPr>
          <p:nvPr>
            <p:ph sz="quarter" idx="1"/>
          </p:nvPr>
        </p:nvSpPr>
        <p:spPr>
          <a:xfrm>
            <a:off x="457200" y="1340768"/>
            <a:ext cx="8229600" cy="5328592"/>
          </a:xfrm>
          <a:solidFill>
            <a:schemeClr val="tx1">
              <a:alpha val="60000"/>
            </a:schemeClr>
          </a:solidFill>
        </p:spPr>
        <p:txBody>
          <a:bodyPr>
            <a:noAutofit/>
          </a:bodyPr>
          <a:lstStyle/>
          <a:p>
            <a:pPr marL="0" indent="0">
              <a:buNone/>
            </a:pPr>
            <a:r>
              <a:rPr lang="en-AU" dirty="0">
                <a:solidFill>
                  <a:srgbClr val="002060"/>
                </a:solidFill>
                <a:latin typeface="Corbel" panose="020B0503020204020204" pitchFamily="34" charset="0"/>
              </a:rPr>
              <a:t>The two speakers below are producing 680 Hz note. Assume the speed of sound in the air is 340 ms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Point P is 10.0 m from speaker A and 12.75 m from speaker B.</a:t>
            </a:r>
          </a:p>
          <a:p>
            <a:endParaRPr lang="en-AU" dirty="0">
              <a:solidFill>
                <a:srgbClr val="002060"/>
              </a:solidFill>
              <a:latin typeface="Corbel" panose="020B0503020204020204" pitchFamily="34" charset="0"/>
            </a:endParaRPr>
          </a:p>
          <a:p>
            <a:endParaRPr lang="en-AU" dirty="0">
              <a:solidFill>
                <a:srgbClr val="002060"/>
              </a:solidFill>
              <a:latin typeface="Corbel" panose="020B0503020204020204" pitchFamily="34" charset="0"/>
            </a:endParaRPr>
          </a:p>
          <a:p>
            <a:endParaRPr lang="en-AU" dirty="0">
              <a:solidFill>
                <a:srgbClr val="002060"/>
              </a:solidFill>
              <a:latin typeface="Corbel" panose="020B0503020204020204" pitchFamily="34" charset="0"/>
            </a:endParaRPr>
          </a:p>
          <a:p>
            <a:pPr marL="0" indent="0">
              <a:buNone/>
            </a:pPr>
            <a:endParaRPr lang="en-AU" dirty="0">
              <a:solidFill>
                <a:srgbClr val="002060"/>
              </a:solidFill>
              <a:latin typeface="Corbel" panose="020B0503020204020204" pitchFamily="34" charset="0"/>
            </a:endParaRPr>
          </a:p>
          <a:p>
            <a:pPr marL="0" indent="0">
              <a:buNone/>
            </a:pPr>
            <a:r>
              <a:rPr lang="en-AU" dirty="0">
                <a:solidFill>
                  <a:srgbClr val="002060"/>
                </a:solidFill>
                <a:latin typeface="Corbel" panose="020B0503020204020204" pitchFamily="34" charset="0"/>
              </a:rPr>
              <a:t>Determine if there is a node or anti-node at point P and what would we hear at this point. You must justify your answer to receive any marks. The wave position next to the speaker is an antinode.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728" y="2708920"/>
            <a:ext cx="5040560" cy="1852569"/>
          </a:xfrm>
          <a:prstGeom prst="rect">
            <a:avLst/>
          </a:prstGeom>
        </p:spPr>
      </p:pic>
    </p:spTree>
    <p:extLst>
      <p:ext uri="{BB962C8B-B14F-4D97-AF65-F5344CB8AC3E}">
        <p14:creationId xmlns:p14="http://schemas.microsoft.com/office/powerpoint/2010/main" val="4230503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90500"/>
            <a:ext cx="8229600" cy="1143000"/>
          </a:xfrm>
        </p:spPr>
        <p:txBody>
          <a:bodyPr>
            <a:normAutofit/>
          </a:bodyPr>
          <a:lstStyle/>
          <a:p>
            <a:r>
              <a:rPr lang="en-AU" sz="4800" b="1" dirty="0">
                <a:latin typeface="Corbel" panose="020B0503020204020204" pitchFamily="34" charset="0"/>
              </a:rPr>
              <a:t>Example 10.6c</a:t>
            </a:r>
          </a:p>
        </p:txBody>
      </p:sp>
      <p:sp>
        <p:nvSpPr>
          <p:cNvPr id="3" name="Content Placeholder 2"/>
          <p:cNvSpPr>
            <a:spLocks noGrp="1"/>
          </p:cNvSpPr>
          <p:nvPr>
            <p:ph sz="quarter" idx="1"/>
          </p:nvPr>
        </p:nvSpPr>
        <p:spPr>
          <a:xfrm>
            <a:off x="179512" y="1307976"/>
            <a:ext cx="8856984" cy="4929336"/>
          </a:xfrm>
          <a:solidFill>
            <a:schemeClr val="tx1">
              <a:alpha val="60000"/>
            </a:schemeClr>
          </a:solidFill>
        </p:spPr>
        <p:txBody>
          <a:bodyPr>
            <a:noAutofit/>
          </a:bodyPr>
          <a:lstStyle/>
          <a:p>
            <a:pPr marL="0" indent="0">
              <a:spcBef>
                <a:spcPts val="0"/>
              </a:spcBef>
              <a:buNone/>
            </a:pPr>
            <a:endParaRPr lang="en-AU" dirty="0">
              <a:solidFill>
                <a:srgbClr val="002060"/>
              </a:solidFill>
              <a:latin typeface="Corbel" panose="020B0503020204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3440" y="0"/>
            <a:ext cx="5040560" cy="185256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1629" y="4810468"/>
            <a:ext cx="5734867" cy="2002907"/>
          </a:xfrm>
          <a:prstGeom prst="rect">
            <a:avLst/>
          </a:prstGeom>
        </p:spPr>
      </p:pic>
    </p:spTree>
    <p:extLst>
      <p:ext uri="{BB962C8B-B14F-4D97-AF65-F5344CB8AC3E}">
        <p14:creationId xmlns:p14="http://schemas.microsoft.com/office/powerpoint/2010/main" val="90127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58926"/>
            <a:ext cx="8507288" cy="1143000"/>
          </a:xfrm>
        </p:spPr>
        <p:txBody>
          <a:bodyPr>
            <a:normAutofit/>
          </a:bodyPr>
          <a:lstStyle/>
          <a:p>
            <a:r>
              <a:rPr lang="en-AU" sz="4800" b="1" dirty="0">
                <a:latin typeface="Corbel" panose="020B0503020204020204" pitchFamily="34" charset="0"/>
              </a:rPr>
              <a:t>Example 10.6c</a:t>
            </a:r>
          </a:p>
        </p:txBody>
      </p:sp>
      <p:sp>
        <p:nvSpPr>
          <p:cNvPr id="3" name="Content Placeholder 2"/>
          <p:cNvSpPr>
            <a:spLocks noGrp="1"/>
          </p:cNvSpPr>
          <p:nvPr>
            <p:ph sz="quarter" idx="1"/>
          </p:nvPr>
        </p:nvSpPr>
        <p:spPr>
          <a:xfrm>
            <a:off x="35496" y="1301926"/>
            <a:ext cx="9073008" cy="4791370"/>
          </a:xfrm>
          <a:solidFill>
            <a:schemeClr val="tx1">
              <a:alpha val="60000"/>
            </a:schemeClr>
          </a:solidFill>
        </p:spPr>
        <p:txBody>
          <a:bodyPr>
            <a:noAutofit/>
          </a:bodyPr>
          <a:lstStyle/>
          <a:p>
            <a:pPr marL="0" indent="0">
              <a:buNone/>
            </a:pPr>
            <a:endParaRPr lang="en-AU" dirty="0">
              <a:solidFill>
                <a:srgbClr val="002060"/>
              </a:solidFill>
              <a:latin typeface="Corbel" panose="020B0503020204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3440" y="0"/>
            <a:ext cx="5040560" cy="185256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4902608"/>
            <a:ext cx="5364088" cy="1971476"/>
          </a:xfrm>
          <a:prstGeom prst="rect">
            <a:avLst/>
          </a:prstGeom>
        </p:spPr>
      </p:pic>
    </p:spTree>
    <p:extLst>
      <p:ext uri="{BB962C8B-B14F-4D97-AF65-F5344CB8AC3E}">
        <p14:creationId xmlns:p14="http://schemas.microsoft.com/office/powerpoint/2010/main" val="359336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0"/>
            <a:ext cx="8435280" cy="3561184"/>
          </a:xfrm>
          <a:solidFill>
            <a:schemeClr val="tx1">
              <a:alpha val="60000"/>
            </a:schemeClr>
          </a:solidFill>
        </p:spPr>
        <p:txBody>
          <a:bodyPr>
            <a:normAutofit/>
          </a:bodyPr>
          <a:lstStyle/>
          <a:p>
            <a:pPr marL="0" indent="0">
              <a:buNone/>
            </a:pPr>
            <a:endParaRPr lang="en-AU" dirty="0">
              <a:solidFill>
                <a:srgbClr val="002060"/>
              </a:solidFill>
              <a:latin typeface="Corbel" panose="020B0503020204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933056"/>
            <a:ext cx="8435280" cy="2928350"/>
          </a:xfrm>
          <a:prstGeom prst="rect">
            <a:avLst/>
          </a:prstGeom>
        </p:spPr>
      </p:pic>
      <p:sp>
        <p:nvSpPr>
          <p:cNvPr id="2" name="Title 1"/>
          <p:cNvSpPr>
            <a:spLocks noGrp="1"/>
          </p:cNvSpPr>
          <p:nvPr>
            <p:ph type="title"/>
          </p:nvPr>
        </p:nvSpPr>
        <p:spPr/>
        <p:txBody>
          <a:bodyPr>
            <a:normAutofit/>
          </a:bodyPr>
          <a:lstStyle/>
          <a:p>
            <a:r>
              <a:rPr lang="en-AU" sz="4800" b="1" dirty="0">
                <a:latin typeface="Corbel" panose="020B0503020204020204" pitchFamily="34" charset="0"/>
              </a:rPr>
              <a:t>Example 10.6b</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933056"/>
            <a:ext cx="8435280" cy="2924944"/>
          </a:xfrm>
          <a:prstGeom prst="rect">
            <a:avLst/>
          </a:prstGeom>
        </p:spPr>
      </p:pic>
    </p:spTree>
    <p:extLst>
      <p:ext uri="{BB962C8B-B14F-4D97-AF65-F5344CB8AC3E}">
        <p14:creationId xmlns:p14="http://schemas.microsoft.com/office/powerpoint/2010/main" val="139763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Espace réservé du contenu 2"/>
          <p:cNvSpPr>
            <a:spLocks noGrp="1"/>
          </p:cNvSpPr>
          <p:nvPr>
            <p:ph idx="1"/>
          </p:nvPr>
        </p:nvSpPr>
        <p:spPr>
          <a:xfrm>
            <a:off x="457200" y="1340768"/>
            <a:ext cx="8229600" cy="5400600"/>
          </a:xfrm>
          <a:solidFill>
            <a:schemeClr val="accent6">
              <a:lumMod val="50000"/>
              <a:alpha val="50000"/>
            </a:schemeClr>
          </a:solidFill>
        </p:spPr>
        <p:txBody>
          <a:bodyPr/>
          <a:lstStyle/>
          <a:p>
            <a:pPr marL="0" indent="0">
              <a:buNone/>
            </a:pPr>
            <a:r>
              <a:rPr lang="en-AU" sz="2800" b="1" u="sng" dirty="0">
                <a:solidFill>
                  <a:schemeClr val="tx2"/>
                </a:solidFill>
                <a:latin typeface="Arial" pitchFamily="34" charset="0"/>
                <a:cs typeface="Arial" pitchFamily="34" charset="0"/>
              </a:rPr>
              <a:t>Homework</a:t>
            </a: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a:p>
            <a:pPr>
              <a:buNone/>
            </a:pPr>
            <a:endParaRPr lang="en-AU" sz="2800" dirty="0">
              <a:solidFill>
                <a:schemeClr val="tx2"/>
              </a:solidFill>
              <a:latin typeface="Arial" pitchFamily="34" charset="0"/>
              <a:cs typeface="Arial" pitchFamily="34" charset="0"/>
            </a:endParaRPr>
          </a:p>
        </p:txBody>
      </p:sp>
      <p:sp>
        <p:nvSpPr>
          <p:cNvPr id="5122" name="Titre 1"/>
          <p:cNvSpPr>
            <a:spLocks noGrp="1"/>
          </p:cNvSpPr>
          <p:nvPr>
            <p:ph type="title"/>
          </p:nvPr>
        </p:nvSpPr>
        <p:spPr>
          <a:xfrm>
            <a:off x="0" y="1"/>
            <a:ext cx="9144000" cy="1124744"/>
          </a:xfrm>
        </p:spPr>
        <p:txBody>
          <a:bodyPr/>
          <a:lstStyle/>
          <a:p>
            <a:r>
              <a:rPr lang="en-AU" sz="3900" dirty="0"/>
              <a:t>Homework, Context &amp; Keywords</a:t>
            </a:r>
          </a:p>
        </p:txBody>
      </p:sp>
      <p:sp>
        <p:nvSpPr>
          <p:cNvPr id="18" name="TextBox 17"/>
          <p:cNvSpPr txBox="1"/>
          <p:nvPr/>
        </p:nvSpPr>
        <p:spPr>
          <a:xfrm>
            <a:off x="755576" y="2276872"/>
            <a:ext cx="7848871" cy="2985433"/>
          </a:xfrm>
          <a:prstGeom prst="rect">
            <a:avLst/>
          </a:prstGeom>
          <a:noFill/>
        </p:spPr>
        <p:txBody>
          <a:bodyPr wrap="square" rtlCol="0">
            <a:spAutoFit/>
          </a:bodyPr>
          <a:lstStyle/>
          <a:p>
            <a:r>
              <a:rPr lang="en-AU" sz="2800" dirty="0">
                <a:solidFill>
                  <a:schemeClr val="tx2"/>
                </a:solidFill>
                <a:latin typeface="Arial" pitchFamily="34" charset="0"/>
                <a:cs typeface="Arial" pitchFamily="34" charset="0"/>
              </a:rPr>
              <a:t>Complete all questions from Set 10.6 - due first lesson next week.</a:t>
            </a:r>
          </a:p>
          <a:p>
            <a:endParaRPr lang="en-AU" sz="2800" dirty="0">
              <a:solidFill>
                <a:schemeClr val="tx2"/>
              </a:solidFill>
              <a:latin typeface="Arial" pitchFamily="34" charset="0"/>
              <a:cs typeface="Arial" pitchFamily="34" charset="0"/>
            </a:endParaRPr>
          </a:p>
          <a:p>
            <a:pPr>
              <a:spcAft>
                <a:spcPts val="1200"/>
              </a:spcAft>
            </a:pPr>
            <a:r>
              <a:rPr lang="en-AU" sz="2800" dirty="0">
                <a:solidFill>
                  <a:schemeClr val="tx2"/>
                </a:solidFill>
                <a:latin typeface="Arial" pitchFamily="34" charset="0"/>
                <a:cs typeface="Arial" pitchFamily="34" charset="0"/>
              </a:rPr>
              <a:t>Read Chapter 10.7, page 343-346 and answer </a:t>
            </a:r>
          </a:p>
          <a:p>
            <a:pPr marL="0" indent="0">
              <a:spcAft>
                <a:spcPts val="1200"/>
              </a:spcAft>
              <a:buNone/>
            </a:pPr>
            <a:r>
              <a:rPr lang="en-AU" sz="2800" dirty="0">
                <a:solidFill>
                  <a:schemeClr val="tx2"/>
                </a:solidFill>
                <a:latin typeface="Arial" pitchFamily="34" charset="0"/>
                <a:cs typeface="Arial" pitchFamily="34" charset="0"/>
              </a:rPr>
              <a:t>	Q1&amp;2 Set 10.7</a:t>
            </a:r>
          </a:p>
          <a:p>
            <a:pPr marL="0" indent="0">
              <a:spcAft>
                <a:spcPts val="1200"/>
              </a:spcAft>
              <a:buNone/>
            </a:pPr>
            <a:r>
              <a:rPr lang="en-AU" sz="2800" dirty="0">
                <a:solidFill>
                  <a:schemeClr val="tx2"/>
                </a:solidFill>
                <a:latin typeface="Arial" pitchFamily="34" charset="0"/>
                <a:cs typeface="Arial" pitchFamily="34" charset="0"/>
              </a:rPr>
              <a:t>     by next lesson.</a:t>
            </a:r>
          </a:p>
        </p:txBody>
      </p:sp>
    </p:spTree>
    <p:extLst>
      <p:ext uri="{BB962C8B-B14F-4D97-AF65-F5344CB8AC3E}">
        <p14:creationId xmlns:p14="http://schemas.microsoft.com/office/powerpoint/2010/main" val="3160164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000" b="1" dirty="0">
                <a:latin typeface="Corbel" panose="020B0503020204020204" pitchFamily="34" charset="0"/>
              </a:rPr>
              <a:t>Amplitude, Frequency, Period, Speed and Wavelength</a:t>
            </a:r>
            <a:endParaRPr lang="en-AU" dirty="0"/>
          </a:p>
        </p:txBody>
      </p:sp>
      <p:sp>
        <p:nvSpPr>
          <p:cNvPr id="3" name="Content Placeholder 2"/>
          <p:cNvSpPr>
            <a:spLocks noGrp="1"/>
          </p:cNvSpPr>
          <p:nvPr>
            <p:ph sz="quarter" idx="1"/>
          </p:nvPr>
        </p:nvSpPr>
        <p:spPr>
          <a:xfrm>
            <a:off x="457200" y="1340768"/>
            <a:ext cx="8229600" cy="5472608"/>
          </a:xfrm>
          <a:solidFill>
            <a:schemeClr val="tx1">
              <a:alpha val="60000"/>
            </a:schemeClr>
          </a:solidFill>
        </p:spPr>
        <p:txBody>
          <a:bodyPr>
            <a:normAutofit/>
          </a:bodyPr>
          <a:lstStyle/>
          <a:p>
            <a:pPr>
              <a:buClr>
                <a:srgbClr val="7030A0"/>
              </a:buClr>
            </a:pPr>
            <a:r>
              <a:rPr lang="en-AU" dirty="0">
                <a:solidFill>
                  <a:srgbClr val="002060"/>
                </a:solidFill>
                <a:latin typeface="Corbel" panose="020B0503020204020204" pitchFamily="34" charset="0"/>
              </a:rPr>
              <a:t>The</a:t>
            </a:r>
            <a:r>
              <a:rPr lang="en-AU" b="1" dirty="0">
                <a:solidFill>
                  <a:srgbClr val="002060"/>
                </a:solidFill>
                <a:latin typeface="Corbel" panose="020B0503020204020204" pitchFamily="34" charset="0"/>
              </a:rPr>
              <a:t> wavelength </a:t>
            </a:r>
            <a:r>
              <a:rPr lang="en-AU" dirty="0">
                <a:solidFill>
                  <a:srgbClr val="002060"/>
                </a:solidFill>
                <a:latin typeface="Corbel" panose="020B0503020204020204" pitchFamily="34" charset="0"/>
              </a:rPr>
              <a:t>(λ) is the distance between adjacent identical parts of the wave. For a sinusoidal wave this is the distance between troughs (crests). </a:t>
            </a:r>
          </a:p>
          <a:p>
            <a:pPr>
              <a:buClr>
                <a:srgbClr val="7030A0"/>
              </a:buClr>
            </a:pPr>
            <a:endParaRPr lang="en-AU" sz="2400" dirty="0">
              <a:solidFill>
                <a:srgbClr val="002060"/>
              </a:solidFill>
              <a:latin typeface="Corbel" panose="020B0503020204020204" pitchFamily="34" charset="0"/>
            </a:endParaRPr>
          </a:p>
          <a:p>
            <a:pPr>
              <a:buClr>
                <a:srgbClr val="7030A0"/>
              </a:buClr>
            </a:pPr>
            <a:endParaRPr lang="en-AU" dirty="0">
              <a:solidFill>
                <a:srgbClr val="002060"/>
              </a:solidFill>
              <a:latin typeface="Corbel" panose="020B0503020204020204" pitchFamily="34" charset="0"/>
            </a:endParaRPr>
          </a:p>
          <a:p>
            <a:pPr>
              <a:buClr>
                <a:srgbClr val="7030A0"/>
              </a:buClr>
            </a:pPr>
            <a:endParaRPr lang="en-AU" sz="1050" dirty="0">
              <a:solidFill>
                <a:srgbClr val="002060"/>
              </a:solidFill>
              <a:latin typeface="Corbel" panose="020B0503020204020204" pitchFamily="34" charset="0"/>
            </a:endParaRPr>
          </a:p>
          <a:p>
            <a:pPr>
              <a:buClr>
                <a:srgbClr val="7030A0"/>
              </a:buClr>
            </a:pPr>
            <a:r>
              <a:rPr lang="en-AU" dirty="0">
                <a:solidFill>
                  <a:srgbClr val="002060"/>
                </a:solidFill>
                <a:latin typeface="Corbel" panose="020B0503020204020204" pitchFamily="34" charset="0"/>
              </a:rPr>
              <a:t>Wavelength has a unit of distance (m).</a:t>
            </a:r>
          </a:p>
          <a:p>
            <a:pPr>
              <a:buClr>
                <a:srgbClr val="7030A0"/>
              </a:buClr>
            </a:pPr>
            <a:endParaRPr lang="en-AU" dirty="0">
              <a:solidFill>
                <a:srgbClr val="002060"/>
              </a:solidFill>
              <a:latin typeface="Corbel" panose="020B0503020204020204" pitchFamily="34" charset="0"/>
            </a:endParaRPr>
          </a:p>
          <a:p>
            <a:pPr>
              <a:buClr>
                <a:srgbClr val="7030A0"/>
              </a:buClr>
            </a:pPr>
            <a:r>
              <a:rPr lang="en-AU" dirty="0">
                <a:solidFill>
                  <a:srgbClr val="002060"/>
                </a:solidFill>
                <a:latin typeface="Corbel" panose="020B0503020204020204" pitchFamily="34" charset="0"/>
              </a:rPr>
              <a:t>The </a:t>
            </a:r>
            <a:r>
              <a:rPr lang="en-AU" b="1" dirty="0">
                <a:solidFill>
                  <a:srgbClr val="002060"/>
                </a:solidFill>
                <a:latin typeface="Corbel" panose="020B0503020204020204" pitchFamily="34" charset="0"/>
              </a:rPr>
              <a:t>period</a:t>
            </a:r>
            <a:r>
              <a:rPr lang="en-AU" dirty="0">
                <a:solidFill>
                  <a:srgbClr val="002060"/>
                </a:solidFill>
                <a:latin typeface="Corbel" panose="020B0503020204020204" pitchFamily="34" charset="0"/>
              </a:rPr>
              <a:t> (</a:t>
            </a:r>
            <a:r>
              <a:rPr lang="en-AU" i="1" dirty="0">
                <a:solidFill>
                  <a:srgbClr val="002060"/>
                </a:solidFill>
                <a:latin typeface="Corbel" panose="020B0503020204020204" pitchFamily="34" charset="0"/>
              </a:rPr>
              <a:t>T</a:t>
            </a:r>
            <a:r>
              <a:rPr lang="en-AU" dirty="0">
                <a:solidFill>
                  <a:srgbClr val="002060"/>
                </a:solidFill>
                <a:latin typeface="Corbel" panose="020B0503020204020204" pitchFamily="34" charset="0"/>
              </a:rPr>
              <a:t>)</a:t>
            </a:r>
            <a:r>
              <a:rPr lang="en-AU" i="1" dirty="0">
                <a:solidFill>
                  <a:srgbClr val="002060"/>
                </a:solidFill>
                <a:latin typeface="Corbel" panose="020B0503020204020204" pitchFamily="34" charset="0"/>
              </a:rPr>
              <a:t> </a:t>
            </a:r>
            <a:r>
              <a:rPr lang="en-AU" dirty="0">
                <a:solidFill>
                  <a:srgbClr val="002060"/>
                </a:solidFill>
                <a:latin typeface="Corbel" panose="020B0503020204020204" pitchFamily="34" charset="0"/>
              </a:rPr>
              <a:t>is the time taken for one complete up and down motion. </a:t>
            </a:r>
          </a:p>
          <a:p>
            <a:pPr>
              <a:buClr>
                <a:srgbClr val="7030A0"/>
              </a:buClr>
            </a:pPr>
            <a:r>
              <a:rPr lang="en-AU" dirty="0">
                <a:solidFill>
                  <a:srgbClr val="002060"/>
                </a:solidFill>
                <a:latin typeface="Corbel" panose="020B0503020204020204" pitchFamily="34" charset="0"/>
              </a:rPr>
              <a:t>Period has a unit of time (s).</a:t>
            </a:r>
          </a:p>
          <a:p>
            <a:pPr>
              <a:buClr>
                <a:srgbClr val="7030A0"/>
              </a:buClr>
            </a:pPr>
            <a:endParaRPr lang="en-AU" dirty="0">
              <a:solidFill>
                <a:srgbClr val="002060"/>
              </a:solidFill>
              <a:latin typeface="Corbel" panose="020B0503020204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2636912"/>
            <a:ext cx="3723168" cy="1368152"/>
          </a:xfrm>
          <a:prstGeom prst="rect">
            <a:avLst/>
          </a:prstGeom>
          <a:solidFill>
            <a:schemeClr val="tx1"/>
          </a:solid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288" y="5445224"/>
            <a:ext cx="3723168" cy="1368152"/>
          </a:xfrm>
          <a:prstGeom prst="rect">
            <a:avLst/>
          </a:prstGeom>
          <a:solidFill>
            <a:schemeClr val="tx1"/>
          </a:solidFill>
        </p:spPr>
      </p:pic>
    </p:spTree>
    <p:extLst>
      <p:ext uri="{BB962C8B-B14F-4D97-AF65-F5344CB8AC3E}">
        <p14:creationId xmlns:p14="http://schemas.microsoft.com/office/powerpoint/2010/main" val="377510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4000" b="1" dirty="0">
                <a:latin typeface="Corbel" panose="020B0503020204020204" pitchFamily="34" charset="0"/>
              </a:rPr>
              <a:t>Amplitude, Frequency, Period, Speed and Wavelength</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79512" y="1301926"/>
                <a:ext cx="8784976" cy="5367434"/>
              </a:xfrm>
              <a:solidFill>
                <a:schemeClr val="tx1">
                  <a:alpha val="60000"/>
                </a:schemeClr>
              </a:solidFill>
            </p:spPr>
            <p:txBody>
              <a:bodyPr>
                <a:noAutofit/>
              </a:bodyPr>
              <a:lstStyle/>
              <a:p>
                <a:pPr>
                  <a:buClr>
                    <a:srgbClr val="7030A0"/>
                  </a:buClr>
                </a:pPr>
                <a:r>
                  <a:rPr lang="en-AU" dirty="0">
                    <a:solidFill>
                      <a:srgbClr val="002060"/>
                    </a:solidFill>
                    <a:latin typeface="Corbel" panose="020B0503020204020204" pitchFamily="34" charset="0"/>
                  </a:rPr>
                  <a:t>The </a:t>
                </a:r>
                <a:r>
                  <a:rPr lang="en-AU" b="1" dirty="0">
                    <a:solidFill>
                      <a:srgbClr val="002060"/>
                    </a:solidFill>
                    <a:latin typeface="Corbel" panose="020B0503020204020204" pitchFamily="34" charset="0"/>
                  </a:rPr>
                  <a:t>amplitude</a:t>
                </a:r>
                <a:r>
                  <a:rPr lang="en-AU" dirty="0">
                    <a:solidFill>
                      <a:srgbClr val="002060"/>
                    </a:solidFill>
                    <a:latin typeface="Corbel" panose="020B0503020204020204" pitchFamily="34" charset="0"/>
                  </a:rPr>
                  <a:t> (</a:t>
                </a:r>
                <a:r>
                  <a:rPr lang="en-AU" i="1" dirty="0">
                    <a:solidFill>
                      <a:srgbClr val="002060"/>
                    </a:solidFill>
                    <a:latin typeface="Corbel" panose="020B0503020204020204" pitchFamily="34" charset="0"/>
                  </a:rPr>
                  <a:t>X</a:t>
                </a:r>
                <a:r>
                  <a:rPr lang="en-AU" dirty="0">
                    <a:solidFill>
                      <a:srgbClr val="002060"/>
                    </a:solidFill>
                    <a:latin typeface="Corbel" panose="020B0503020204020204" pitchFamily="34" charset="0"/>
                  </a:rPr>
                  <a:t>) is the maximum displacement from the equilibrium position. </a:t>
                </a:r>
              </a:p>
              <a:p>
                <a:pPr>
                  <a:buClr>
                    <a:srgbClr val="7030A0"/>
                  </a:buClr>
                </a:pPr>
                <a:endParaRPr lang="en-AU" sz="1200" dirty="0">
                  <a:solidFill>
                    <a:srgbClr val="002060"/>
                  </a:solidFill>
                  <a:latin typeface="Corbel" panose="020B0503020204020204" pitchFamily="34" charset="0"/>
                </a:endParaRPr>
              </a:p>
              <a:p>
                <a:pPr>
                  <a:buClr>
                    <a:srgbClr val="7030A0"/>
                  </a:buClr>
                </a:pPr>
                <a:r>
                  <a:rPr lang="en-AU" dirty="0">
                    <a:solidFill>
                      <a:srgbClr val="002060"/>
                    </a:solidFill>
                    <a:latin typeface="Corbel" panose="020B0503020204020204" pitchFamily="34" charset="0"/>
                  </a:rPr>
                  <a:t>The </a:t>
                </a:r>
                <a:r>
                  <a:rPr lang="en-AU" b="1" dirty="0">
                    <a:solidFill>
                      <a:srgbClr val="002060"/>
                    </a:solidFill>
                    <a:latin typeface="Corbel" panose="020B0503020204020204" pitchFamily="34" charset="0"/>
                  </a:rPr>
                  <a:t>frequency</a:t>
                </a:r>
                <a:r>
                  <a:rPr lang="en-AU" i="1" dirty="0">
                    <a:solidFill>
                      <a:srgbClr val="002060"/>
                    </a:solidFill>
                    <a:latin typeface="Corbel" panose="020B0503020204020204" pitchFamily="34" charset="0"/>
                  </a:rPr>
                  <a:t> (f</a:t>
                </a:r>
                <a:r>
                  <a:rPr lang="en-AU" dirty="0">
                    <a:solidFill>
                      <a:srgbClr val="002060"/>
                    </a:solidFill>
                    <a:latin typeface="Corbel" panose="020B0503020204020204" pitchFamily="34" charset="0"/>
                  </a:rPr>
                  <a:t>) is the number of </a:t>
                </a:r>
              </a:p>
              <a:p>
                <a:pPr marL="0" indent="0">
                  <a:spcBef>
                    <a:spcPts val="0"/>
                  </a:spcBef>
                  <a:buClr>
                    <a:srgbClr val="7030A0"/>
                  </a:buClr>
                  <a:buNone/>
                  <a:tabLst>
                    <a:tab pos="271463" algn="l"/>
                  </a:tabLst>
                </a:pPr>
                <a:r>
                  <a:rPr lang="en-AU" dirty="0">
                    <a:solidFill>
                      <a:srgbClr val="002060"/>
                    </a:solidFill>
                    <a:latin typeface="Corbel" panose="020B0503020204020204" pitchFamily="34" charset="0"/>
                  </a:rPr>
                  <a:t>	wavelengths per unit time. Frequency is determined by;</a:t>
                </a:r>
              </a:p>
              <a:p>
                <a:pPr marL="0" indent="0">
                  <a:buClr>
                    <a:srgbClr val="7030A0"/>
                  </a:buClr>
                  <a:buNone/>
                </a:pPr>
                <a:r>
                  <a:rPr lang="en-AU" b="1" dirty="0">
                    <a:solidFill>
                      <a:srgbClr val="002060"/>
                    </a:solidFill>
                    <a:latin typeface="Corbel" panose="020B0503020204020204" pitchFamily="34" charset="0"/>
                  </a:rPr>
                  <a:t>			f = </a:t>
                </a:r>
                <a14:m>
                  <m:oMath xmlns:m="http://schemas.openxmlformats.org/officeDocument/2006/math">
                    <m:f>
                      <m:fPr>
                        <m:ctrlPr>
                          <a:rPr lang="en-AU" b="1" i="1">
                            <a:solidFill>
                              <a:srgbClr val="002060"/>
                            </a:solidFill>
                            <a:latin typeface="Cambria Math" panose="02040503050406030204" pitchFamily="18" charset="0"/>
                          </a:rPr>
                        </m:ctrlPr>
                      </m:fPr>
                      <m:num>
                        <m:r>
                          <a:rPr lang="en-AU" b="1">
                            <a:solidFill>
                              <a:srgbClr val="002060"/>
                            </a:solidFill>
                            <a:latin typeface="Cambria Math" panose="02040503050406030204" pitchFamily="18" charset="0"/>
                          </a:rPr>
                          <m:t>𝟏</m:t>
                        </m:r>
                      </m:num>
                      <m:den>
                        <m:r>
                          <a:rPr lang="en-AU" b="1">
                            <a:solidFill>
                              <a:srgbClr val="002060"/>
                            </a:solidFill>
                            <a:latin typeface="Cambria Math" panose="02040503050406030204" pitchFamily="18" charset="0"/>
                          </a:rPr>
                          <m:t>𝐓</m:t>
                        </m:r>
                      </m:den>
                    </m:f>
                  </m:oMath>
                </a14:m>
                <a:r>
                  <a:rPr lang="en-AU" b="1" dirty="0">
                    <a:solidFill>
                      <a:srgbClr val="002060"/>
                    </a:solidFill>
                    <a:latin typeface="Corbel" panose="020B0503020204020204" pitchFamily="34" charset="0"/>
                  </a:rPr>
                  <a:t>   or   T = </a:t>
                </a:r>
                <a14:m>
                  <m:oMath xmlns:m="http://schemas.openxmlformats.org/officeDocument/2006/math">
                    <m:f>
                      <m:fPr>
                        <m:ctrlPr>
                          <a:rPr lang="en-AU" b="1" i="1">
                            <a:solidFill>
                              <a:srgbClr val="002060"/>
                            </a:solidFill>
                            <a:latin typeface="Cambria Math" panose="02040503050406030204" pitchFamily="18" charset="0"/>
                          </a:rPr>
                        </m:ctrlPr>
                      </m:fPr>
                      <m:num>
                        <m:r>
                          <a:rPr lang="en-AU" b="1">
                            <a:solidFill>
                              <a:srgbClr val="002060"/>
                            </a:solidFill>
                            <a:latin typeface="Cambria Math" panose="02040503050406030204" pitchFamily="18" charset="0"/>
                          </a:rPr>
                          <m:t>𝟏</m:t>
                        </m:r>
                      </m:num>
                      <m:den>
                        <m:r>
                          <a:rPr lang="en-AU" b="1">
                            <a:solidFill>
                              <a:srgbClr val="002060"/>
                            </a:solidFill>
                            <a:latin typeface="Cambria Math" panose="02040503050406030204" pitchFamily="18" charset="0"/>
                          </a:rPr>
                          <m:t>𝐟</m:t>
                        </m:r>
                      </m:den>
                    </m:f>
                  </m:oMath>
                </a14:m>
                <a:endParaRPr lang="en-AU" b="1" dirty="0">
                  <a:solidFill>
                    <a:srgbClr val="002060"/>
                  </a:solidFill>
                  <a:latin typeface="Corbel" panose="020B0503020204020204" pitchFamily="34" charset="0"/>
                </a:endParaRPr>
              </a:p>
              <a:p>
                <a:pPr marL="0" indent="0">
                  <a:buClr>
                    <a:srgbClr val="7030A0"/>
                  </a:buClr>
                  <a:buNone/>
                  <a:tabLst>
                    <a:tab pos="271463" algn="l"/>
                  </a:tabLst>
                </a:pPr>
                <a:r>
                  <a:rPr lang="en-AU" dirty="0">
                    <a:solidFill>
                      <a:srgbClr val="002060"/>
                    </a:solidFill>
                    <a:latin typeface="Corbel" panose="020B0503020204020204" pitchFamily="34" charset="0"/>
                  </a:rPr>
                  <a:t>	Frequency is measured in hertz (Hz).</a:t>
                </a:r>
              </a:p>
              <a:p>
                <a:pPr>
                  <a:buClr>
                    <a:srgbClr val="7030A0"/>
                  </a:buClr>
                </a:pPr>
                <a:r>
                  <a:rPr lang="en-AU" dirty="0">
                    <a:solidFill>
                      <a:srgbClr val="002060"/>
                    </a:solidFill>
                    <a:latin typeface="Corbel" panose="020B0503020204020204" pitchFamily="34" charset="0"/>
                  </a:rPr>
                  <a:t>The </a:t>
                </a:r>
                <a:r>
                  <a:rPr lang="en-AU" b="1" dirty="0">
                    <a:solidFill>
                      <a:srgbClr val="002060"/>
                    </a:solidFill>
                    <a:latin typeface="Corbel" panose="020B0503020204020204" pitchFamily="34" charset="0"/>
                  </a:rPr>
                  <a:t>velocity</a:t>
                </a:r>
                <a:r>
                  <a:rPr lang="en-AU" dirty="0">
                    <a:solidFill>
                      <a:srgbClr val="002060"/>
                    </a:solidFill>
                    <a:latin typeface="Corbel" panose="020B0503020204020204" pitchFamily="34" charset="0"/>
                  </a:rPr>
                  <a:t> (</a:t>
                </a:r>
                <a:r>
                  <a:rPr lang="en-AU" i="1" dirty="0">
                    <a:solidFill>
                      <a:srgbClr val="002060"/>
                    </a:solidFill>
                    <a:latin typeface="Corbel" panose="020B0503020204020204" pitchFamily="34" charset="0"/>
                  </a:rPr>
                  <a:t>v</a:t>
                </a:r>
                <a:r>
                  <a:rPr lang="en-AU" dirty="0">
                    <a:solidFill>
                      <a:srgbClr val="002060"/>
                    </a:solidFill>
                    <a:latin typeface="Corbel" panose="020B0503020204020204" pitchFamily="34" charset="0"/>
                  </a:rPr>
                  <a:t>) of a wave is the distance per unit time that it travels, given by the formula </a:t>
                </a:r>
              </a:p>
              <a:p>
                <a:pPr marL="0" indent="0">
                  <a:buClr>
                    <a:srgbClr val="7030A0"/>
                  </a:buClr>
                  <a:buNone/>
                </a:pPr>
                <a:r>
                  <a:rPr lang="en-AU" dirty="0">
                    <a:solidFill>
                      <a:srgbClr val="002060"/>
                    </a:solidFill>
                    <a:latin typeface="Corbel" panose="020B0503020204020204" pitchFamily="34" charset="0"/>
                  </a:rPr>
                  <a:t>			</a:t>
                </a:r>
                <a:r>
                  <a:rPr lang="en-AU" b="1" dirty="0">
                    <a:solidFill>
                      <a:srgbClr val="002060"/>
                    </a:solidFill>
                    <a:latin typeface="Corbel" panose="020B0503020204020204" pitchFamily="34" charset="0"/>
                  </a:rPr>
                  <a:t>v = f </a:t>
                </a:r>
                <a:r>
                  <a:rPr lang="el-GR" b="1" dirty="0">
                    <a:solidFill>
                      <a:srgbClr val="002060"/>
                    </a:solidFill>
                    <a:latin typeface="Corbel" panose="020B0503020204020204" pitchFamily="34" charset="0"/>
                  </a:rPr>
                  <a:t>λ</a:t>
                </a:r>
                <a:r>
                  <a:rPr lang="en-AU" b="1" dirty="0">
                    <a:solidFill>
                      <a:srgbClr val="002060"/>
                    </a:solidFill>
                    <a:latin typeface="Corbel" panose="020B0503020204020204" pitchFamily="34" charset="0"/>
                  </a:rPr>
                  <a:t>. </a:t>
                </a:r>
              </a:p>
              <a:p>
                <a:pPr marL="0" indent="0">
                  <a:buClr>
                    <a:srgbClr val="7030A0"/>
                  </a:buClr>
                  <a:buNone/>
                  <a:tabLst>
                    <a:tab pos="271463" algn="l"/>
                  </a:tabLst>
                </a:pPr>
                <a:r>
                  <a:rPr lang="en-AU" dirty="0">
                    <a:solidFill>
                      <a:srgbClr val="002060"/>
                    </a:solidFill>
                    <a:latin typeface="Corbel" panose="020B0503020204020204" pitchFamily="34" charset="0"/>
                  </a:rPr>
                  <a:t>	The unit of velocity is m s</a:t>
                </a:r>
                <a:r>
                  <a:rPr lang="en-AU" baseline="30000" dirty="0">
                    <a:solidFill>
                      <a:srgbClr val="002060"/>
                    </a:solidFill>
                    <a:latin typeface="Corbel" panose="020B0503020204020204" pitchFamily="34" charset="0"/>
                  </a:rPr>
                  <a:t>–1</a:t>
                </a:r>
                <a:r>
                  <a:rPr lang="en-AU" dirty="0">
                    <a:solidFill>
                      <a:srgbClr val="002060"/>
                    </a:solidFill>
                    <a:latin typeface="Corbel" panose="020B0503020204020204" pitchFamily="34" charset="0"/>
                  </a:rPr>
                  <a:t>.  </a:t>
                </a:r>
                <a:br>
                  <a:rPr lang="en-AU" dirty="0">
                    <a:solidFill>
                      <a:srgbClr val="002060"/>
                    </a:solidFill>
                    <a:latin typeface="Corbel" panose="020B0503020204020204" pitchFamily="34" charset="0"/>
                  </a:rPr>
                </a:br>
                <a:endParaRPr lang="en-AU" dirty="0">
                  <a:solidFill>
                    <a:srgbClr val="002060"/>
                  </a:solidFill>
                  <a:latin typeface="Corbel" panose="020B0503020204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79512" y="1301926"/>
                <a:ext cx="8784976" cy="5367434"/>
              </a:xfrm>
              <a:blipFill rotWithShape="0">
                <a:blip r:embed="rId2"/>
                <a:stretch>
                  <a:fillRect l="-832" t="-1136" b="-2955"/>
                </a:stretch>
              </a:blipFill>
            </p:spPr>
            <p:txBody>
              <a:bodyPr/>
              <a:lstStyle/>
              <a:p>
                <a:r>
                  <a:rPr lang="en-AU">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158" y="1772816"/>
            <a:ext cx="2589518" cy="1224136"/>
          </a:xfrm>
          <a:prstGeom prst="rect">
            <a:avLst/>
          </a:prstGeom>
        </p:spPr>
      </p:pic>
    </p:spTree>
    <p:extLst>
      <p:ext uri="{BB962C8B-B14F-4D97-AF65-F5344CB8AC3E}">
        <p14:creationId xmlns:p14="http://schemas.microsoft.com/office/powerpoint/2010/main" val="30273266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urrency">
  <a:themeElements>
    <a:clrScheme name="Currency">
      <a:dk1>
        <a:sysClr val="windowText" lastClr="000000"/>
      </a:dk1>
      <a:lt1>
        <a:sysClr val="window" lastClr="FFFFFF"/>
      </a:lt1>
      <a:dk2>
        <a:srgbClr val="4A606E"/>
      </a:dk2>
      <a:lt2>
        <a:srgbClr val="D1E1E3"/>
      </a:lt2>
      <a:accent1>
        <a:srgbClr val="79B5B0"/>
      </a:accent1>
      <a:accent2>
        <a:srgbClr val="B4BC4C"/>
      </a:accent2>
      <a:accent3>
        <a:srgbClr val="B77851"/>
      </a:accent3>
      <a:accent4>
        <a:srgbClr val="776A5B"/>
      </a:accent4>
      <a:accent5>
        <a:srgbClr val="B6AD76"/>
      </a:accent5>
      <a:accent6>
        <a:srgbClr val="95AEB1"/>
      </a:accent6>
      <a:hlink>
        <a:srgbClr val="3ECCED"/>
      </a:hlink>
      <a:folHlink>
        <a:srgbClr val="2C6C93"/>
      </a:folHlink>
    </a:clrScheme>
    <a:fontScheme name="Currency">
      <a:majorFont>
        <a:latin typeface="Constantia"/>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urrency">
      <a:fillStyleLst>
        <a:solidFill>
          <a:schemeClr val="phClr"/>
        </a:solidFill>
        <a:gradFill rotWithShape="1">
          <a:gsLst>
            <a:gs pos="0">
              <a:schemeClr val="phClr">
                <a:tint val="80000"/>
                <a:satMod val="110000"/>
              </a:schemeClr>
            </a:gs>
            <a:gs pos="47500">
              <a:schemeClr val="phClr">
                <a:tint val="35000"/>
                <a:satMod val="110000"/>
              </a:schemeClr>
            </a:gs>
            <a:gs pos="58500">
              <a:schemeClr val="phClr">
                <a:tint val="35000"/>
                <a:satMod val="110000"/>
              </a:schemeClr>
            </a:gs>
            <a:gs pos="100000">
              <a:schemeClr val="phClr">
                <a:tint val="80000"/>
                <a:satMod val="110000"/>
              </a:schemeClr>
            </a:gs>
          </a:gsLst>
          <a:lin ang="3600000" scaled="1"/>
        </a:gradFill>
        <a:gradFill rotWithShape="1">
          <a:gsLst>
            <a:gs pos="0">
              <a:schemeClr val="phClr">
                <a:shade val="52000"/>
                <a:satMod val="105000"/>
              </a:schemeClr>
            </a:gs>
            <a:gs pos="47500">
              <a:schemeClr val="phClr">
                <a:shade val="89000"/>
                <a:satMod val="105000"/>
              </a:schemeClr>
            </a:gs>
            <a:gs pos="58500">
              <a:schemeClr val="phClr">
                <a:shade val="89000"/>
                <a:satMod val="105000"/>
              </a:schemeClr>
            </a:gs>
            <a:gs pos="100000">
              <a:schemeClr val="phClr">
                <a:shade val="52000"/>
                <a:satMod val="105000"/>
              </a:schemeClr>
            </a:gs>
          </a:gsLst>
          <a:lin ang="3600000" scaled="1"/>
        </a:gradFill>
      </a:fillStyleLst>
      <a:lnStyleLst>
        <a:ln w="10000" cap="flat" cmpd="sng" algn="ctr">
          <a:solidFill>
            <a:schemeClr val="phClr"/>
          </a:solidFill>
          <a:prstDash val="solid"/>
        </a:ln>
        <a:ln w="60000" cap="flat" cmpd="thickThin" algn="ctr">
          <a:solidFill>
            <a:schemeClr val="phClr"/>
          </a:solidFill>
          <a:prstDash val="solid"/>
        </a:ln>
        <a:ln w="25400" cap="flat" cmpd="sng" algn="ctr">
          <a:solidFill>
            <a:schemeClr val="phClr"/>
          </a:solidFill>
          <a:prstDash val="solid"/>
        </a:ln>
      </a:lnStyleLst>
      <a:effectStyleLst>
        <a:effectStyle>
          <a:effectLst>
            <a:outerShdw blurRad="38100" dist="38100" dir="5400000" algn="r" rotWithShape="0">
              <a:srgbClr val="000000">
                <a:alpha val="60000"/>
              </a:srgbClr>
            </a:outerShdw>
          </a:effectLst>
        </a:effectStyle>
        <a:effectStyle>
          <a:effectLst>
            <a:outerShdw blurRad="38100" dist="38100" dir="5400000" algn="r" rotWithShape="0">
              <a:srgbClr val="000000">
                <a:alpha val="60000"/>
              </a:srgbClr>
            </a:outerShdw>
          </a:effectLst>
          <a:scene3d>
            <a:camera prst="orthographicFront">
              <a:rot lat="0" lon="0" rev="0"/>
            </a:camera>
            <a:lightRig rig="harsh" dir="tl">
              <a:rot lat="0" lon="0" rev="8400000"/>
            </a:lightRig>
          </a:scene3d>
          <a:sp3d prstMaterial="flat">
            <a:bevelT w="38100" h="50800" prst="softRound"/>
          </a:sp3d>
        </a:effectStyle>
        <a:effectStyle>
          <a:effectLst>
            <a:outerShdw blurRad="50800" dist="63500" dir="5400000" algn="r" rotWithShape="0">
              <a:srgbClr val="000000">
                <a:alpha val="65000"/>
              </a:srgbClr>
            </a:outerShdw>
          </a:effectLst>
          <a:scene3d>
            <a:camera prst="orthographicFront">
              <a:rot lat="0" lon="0" rev="0"/>
            </a:camera>
            <a:lightRig rig="harsh" dir="tl">
              <a:rot lat="0" lon="0" rev="840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80000"/>
                <a:satMod val="300000"/>
              </a:schemeClr>
            </a:gs>
            <a:gs pos="100000">
              <a:schemeClr val="phClr">
                <a:shade val="20000"/>
                <a:satMod val="350000"/>
              </a:schemeClr>
            </a:gs>
          </a:gsLst>
          <a:path path="circle">
            <a:fillToRect l="50000" t="50000" r="50000" b="50000"/>
          </a:path>
        </a:gradFill>
        <a:blipFill>
          <a:blip xmlns:r="http://schemas.openxmlformats.org/officeDocument/2006/relationships" r:embed="rId1">
            <a:duotone>
              <a:schemeClr val="phClr">
                <a:tint val="98000"/>
                <a:shade val="98000"/>
                <a:satMod val="120000"/>
              </a:schemeClr>
              <a:schemeClr val="phClr">
                <a:tint val="86000"/>
                <a:shade val="92000"/>
                <a:satMod val="150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Template>
  <TotalTime>1728</TotalTime>
  <Words>2682</Words>
  <Application>Microsoft Office PowerPoint</Application>
  <PresentationFormat>On-screen Show (4:3)</PresentationFormat>
  <Paragraphs>386</Paragraphs>
  <Slides>76</Slides>
  <Notes>0</Notes>
  <HiddenSlides>0</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7" baseType="lpstr">
      <vt:lpstr>Arial</vt:lpstr>
      <vt:lpstr>Arial Black</vt:lpstr>
      <vt:lpstr>Calibri</vt:lpstr>
      <vt:lpstr>Cambria Math</vt:lpstr>
      <vt:lpstr>Constantia</vt:lpstr>
      <vt:lpstr>Corbel</vt:lpstr>
      <vt:lpstr>Wingdings</vt:lpstr>
      <vt:lpstr>Wingdings 2</vt:lpstr>
      <vt:lpstr>Currency</vt:lpstr>
      <vt:lpstr>Worksheet</vt:lpstr>
      <vt:lpstr>Bitmap Image</vt:lpstr>
      <vt:lpstr>Wave Properties</vt:lpstr>
      <vt:lpstr>An oscillation and a wave</vt:lpstr>
      <vt:lpstr>Two Categories of Waves</vt:lpstr>
      <vt:lpstr>Two Categories of Waves</vt:lpstr>
      <vt:lpstr>Basic Wave Front Concepts</vt:lpstr>
      <vt:lpstr>Waves</vt:lpstr>
      <vt:lpstr>Amplitude, Frequency, Period, Speed and Wavelength</vt:lpstr>
      <vt:lpstr>Amplitude, Frequency, Period, Speed and Wavelength</vt:lpstr>
      <vt:lpstr>Amplitude, Frequency, Period, Speed and Wavelength</vt:lpstr>
      <vt:lpstr>Transverse wave in a liquid</vt:lpstr>
      <vt:lpstr>Transverse Mechanical Wave</vt:lpstr>
      <vt:lpstr>Transverse Mechanical Wave</vt:lpstr>
      <vt:lpstr>Longitudinal Mechanical Wave</vt:lpstr>
      <vt:lpstr>Longitudinal Mechanical Wave</vt:lpstr>
      <vt:lpstr>Longitudinal Mechanical Wave</vt:lpstr>
      <vt:lpstr>Transverse &amp; Longitudinal Waves</vt:lpstr>
      <vt:lpstr>Homework, Context &amp; Keywords</vt:lpstr>
      <vt:lpstr>Sound Waves</vt:lpstr>
      <vt:lpstr>Terminology</vt:lpstr>
      <vt:lpstr>Terminology</vt:lpstr>
      <vt:lpstr>Speed of Sound (in substances)</vt:lpstr>
      <vt:lpstr>Example 10.2 a</vt:lpstr>
      <vt:lpstr>Example 10.2 a</vt:lpstr>
      <vt:lpstr>Example 10.2 b</vt:lpstr>
      <vt:lpstr>Example 10.2 b</vt:lpstr>
      <vt:lpstr>Example 10.2 c</vt:lpstr>
      <vt:lpstr>Example 10.2 d</vt:lpstr>
      <vt:lpstr>Example 10.2 e</vt:lpstr>
      <vt:lpstr>Homework, Context &amp; Keywords</vt:lpstr>
      <vt:lpstr>Wave Behaviours</vt:lpstr>
      <vt:lpstr>Reflection</vt:lpstr>
      <vt:lpstr>Reflection</vt:lpstr>
      <vt:lpstr>Reverberation</vt:lpstr>
      <vt:lpstr>Example 10.3a</vt:lpstr>
      <vt:lpstr>Example 10.3a</vt:lpstr>
      <vt:lpstr>Example 10.3a</vt:lpstr>
      <vt:lpstr>Doppler Effect</vt:lpstr>
      <vt:lpstr>Doppler Effect</vt:lpstr>
      <vt:lpstr>Diffraction</vt:lpstr>
      <vt:lpstr>Diffraction</vt:lpstr>
      <vt:lpstr>Diffraction</vt:lpstr>
      <vt:lpstr>Example 10.3b</vt:lpstr>
      <vt:lpstr>Refraction</vt:lpstr>
      <vt:lpstr>Refraction</vt:lpstr>
      <vt:lpstr>Refraction</vt:lpstr>
      <vt:lpstr>Refraction</vt:lpstr>
      <vt:lpstr>Homework, Context &amp; Keywords</vt:lpstr>
      <vt:lpstr>Superposition</vt:lpstr>
      <vt:lpstr>Superposition</vt:lpstr>
      <vt:lpstr>PowerPoint Presentation</vt:lpstr>
      <vt:lpstr>PowerPoint Presentation</vt:lpstr>
      <vt:lpstr>PowerPoint Presentation</vt:lpstr>
      <vt:lpstr>PowerPoint Presentation</vt:lpstr>
      <vt:lpstr>Constructive Superposition</vt:lpstr>
      <vt:lpstr>Superposition</vt:lpstr>
      <vt:lpstr>PowerPoint Presentation</vt:lpstr>
      <vt:lpstr>PowerPoint Presentation</vt:lpstr>
      <vt:lpstr>PowerPoint Presentation</vt:lpstr>
      <vt:lpstr>Resonance</vt:lpstr>
      <vt:lpstr>PowerPoint Presentation</vt:lpstr>
      <vt:lpstr>Homework, Context &amp; Keywords</vt:lpstr>
      <vt:lpstr>Modes of Vibration</vt:lpstr>
      <vt:lpstr>Standing Harmonics</vt:lpstr>
      <vt:lpstr>Standing Harmonics</vt:lpstr>
      <vt:lpstr>Homework, Context &amp; Keywords</vt:lpstr>
      <vt:lpstr>Vibration Influences</vt:lpstr>
      <vt:lpstr>PowerPoint Presentation</vt:lpstr>
      <vt:lpstr>PowerPoint Presentation</vt:lpstr>
      <vt:lpstr>PowerPoint Presentation</vt:lpstr>
      <vt:lpstr>Example 10.6a</vt:lpstr>
      <vt:lpstr>Example 10.6b</vt:lpstr>
      <vt:lpstr>Example 10.6c</vt:lpstr>
      <vt:lpstr>Example 10.6c</vt:lpstr>
      <vt:lpstr>Example 10.6c</vt:lpstr>
      <vt:lpstr>Example 10.6b</vt:lpstr>
      <vt:lpstr>Homework, Context &amp; Keywords</vt:lpstr>
    </vt:vector>
  </TitlesOfParts>
  <Company>DOE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CODDINGTON Kim</dc:creator>
  <cp:lastModifiedBy>Joseph D'cruz</cp:lastModifiedBy>
  <cp:revision>168</cp:revision>
  <cp:lastPrinted>2013-06-16T03:45:26Z</cp:lastPrinted>
  <dcterms:created xsi:type="dcterms:W3CDTF">2012-06-14T02:21:13Z</dcterms:created>
  <dcterms:modified xsi:type="dcterms:W3CDTF">2024-06-15T06:51:18Z</dcterms:modified>
</cp:coreProperties>
</file>